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0" r:id="rId3"/>
    <p:sldId id="258" r:id="rId4"/>
    <p:sldId id="291" r:id="rId5"/>
    <p:sldId id="261" r:id="rId6"/>
    <p:sldId id="262" r:id="rId7"/>
    <p:sldId id="268" r:id="rId8"/>
    <p:sldId id="267" r:id="rId9"/>
    <p:sldId id="292" r:id="rId10"/>
    <p:sldId id="293" r:id="rId11"/>
    <p:sldId id="294" r:id="rId12"/>
    <p:sldId id="295" r:id="rId13"/>
    <p:sldId id="296" r:id="rId14"/>
    <p:sldId id="297" r:id="rId15"/>
    <p:sldId id="298" r:id="rId16"/>
    <p:sldId id="299" r:id="rId17"/>
    <p:sldId id="300" r:id="rId18"/>
    <p:sldId id="301" r:id="rId19"/>
    <p:sldId id="302" r:id="rId20"/>
    <p:sldId id="3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CCFF"/>
    <a:srgbClr val="B57BA8"/>
    <a:srgbClr val="445369"/>
    <a:srgbClr val="59AA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84"/>
    <p:restoredTop sz="94755"/>
  </p:normalViewPr>
  <p:slideViewPr>
    <p:cSldViewPr snapToGrid="0" snapToObjects="1">
      <p:cViewPr varScale="1">
        <p:scale>
          <a:sx n="48" d="100"/>
          <a:sy n="48" d="100"/>
        </p:scale>
        <p:origin x="24"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F5C73-F315-194A-A984-1B6672232242}" type="datetimeFigureOut">
              <a:rPr lang="en-US" smtClean="0"/>
              <a:t>3/13/2018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4F5E2-1892-7246-BC67-21CE6164C3CE}" type="slidenum">
              <a:rPr lang="en-US" smtClean="0"/>
              <a:t>‹#›</a:t>
            </a:fld>
            <a:endParaRPr lang="en-US"/>
          </a:p>
        </p:txBody>
      </p:sp>
    </p:spTree>
    <p:extLst>
      <p:ext uri="{BB962C8B-B14F-4D97-AF65-F5344CB8AC3E}">
        <p14:creationId xmlns:p14="http://schemas.microsoft.com/office/powerpoint/2010/main" val="182669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312821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840" y="3375437"/>
            <a:ext cx="6727497" cy="2351594"/>
          </a:xfrm>
          <a:prstGeom prst="rect">
            <a:avLst/>
          </a:prstGeom>
        </p:spPr>
      </p:pic>
      <p:sp>
        <p:nvSpPr>
          <p:cNvPr id="6" name="Rectangle 5"/>
          <p:cNvSpPr/>
          <p:nvPr userDrawn="1"/>
        </p:nvSpPr>
        <p:spPr>
          <a:xfrm>
            <a:off x="0" y="5986914"/>
            <a:ext cx="12192000" cy="871086"/>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79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42A74-D6F3-7346-A588-895E3F780848}" type="datetime1">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95213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BF016E-6141-CF4C-AE2E-C04061E5E073}" type="datetime1">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164763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70BB7A-7C91-8F42-A394-587A43D3ABA0}" type="datetime1">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16523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CD08FC-4C3F-424F-BD8A-C804EE408811}" type="datetime1">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678233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7B353-C914-4745-90EB-3A5F71BBADAB}" type="slidenum">
              <a:rPr lang="en-US" smtClean="0"/>
              <a:t>‹#›</a:t>
            </a:fld>
            <a:endParaRPr lang="en-US"/>
          </a:p>
        </p:txBody>
      </p:sp>
    </p:spTree>
    <p:extLst>
      <p:ext uri="{BB962C8B-B14F-4D97-AF65-F5344CB8AC3E}">
        <p14:creationId xmlns:p14="http://schemas.microsoft.com/office/powerpoint/2010/main" val="163494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p:cNvSpPr/>
          <p:nvPr userDrawn="1"/>
        </p:nvSpPr>
        <p:spPr>
          <a:xfrm>
            <a:off x="0" y="0"/>
            <a:ext cx="12192000" cy="10149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327601"/>
            <a:ext cx="12192000" cy="612648"/>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41415"/>
            <a:ext cx="9537834" cy="732154"/>
          </a:xfrm>
        </p:spPr>
        <p:txBody>
          <a:bodyPr/>
          <a:lstStyle>
            <a:lvl1pPr fontAlgn="t">
              <a:lnSpc>
                <a:spcPts val="4600"/>
              </a:lnSpc>
              <a:defRPr b="0" i="0">
                <a:solidFill>
                  <a:schemeClr val="bg1"/>
                </a:solidFill>
                <a:latin typeface="+mn-lt"/>
                <a:ea typeface="Myriad Pro" charset="0"/>
                <a:cs typeface="Myriad Pro" charset="0"/>
              </a:defRPr>
            </a:lvl1pPr>
          </a:lstStyle>
          <a:p>
            <a:r>
              <a:rPr lang="en-US" dirty="0"/>
              <a:t>Click to edit Master title style</a:t>
            </a:r>
          </a:p>
        </p:txBody>
      </p:sp>
      <p:sp>
        <p:nvSpPr>
          <p:cNvPr id="3" name="Content Placeholder 2"/>
          <p:cNvSpPr>
            <a:spLocks noGrp="1"/>
          </p:cNvSpPr>
          <p:nvPr>
            <p:ph idx="1"/>
          </p:nvPr>
        </p:nvSpPr>
        <p:spPr>
          <a:xfrm>
            <a:off x="838200" y="1825625"/>
            <a:ext cx="10548486" cy="3997659"/>
          </a:xfrm>
        </p:spPr>
        <p:txBody>
          <a:bodyPr>
            <a:normAutofit/>
          </a:bodyPr>
          <a:lstStyle>
            <a:lvl1pPr marL="274320" indent="-274320">
              <a:spcAft>
                <a:spcPts val="600"/>
              </a:spcAft>
              <a:buClr>
                <a:srgbClr val="B57BA8"/>
              </a:buClr>
              <a:buFont typeface=".LucidaGrandeUI" charset="0"/>
              <a:buChar char="▸"/>
              <a:defRPr sz="3400" b="0" i="0">
                <a:latin typeface="+mn-lt"/>
                <a:ea typeface="Myriad Pro" charset="0"/>
                <a:cs typeface="Myriad Pro" charset="0"/>
              </a:defRPr>
            </a:lvl1pPr>
            <a:lvl2pPr marL="914400" indent="-274320">
              <a:spcAft>
                <a:spcPts val="600"/>
              </a:spcAft>
              <a:buClr>
                <a:srgbClr val="B57BA8"/>
              </a:buClr>
              <a:buSzPct val="100000"/>
              <a:buFont typeface=".AppleSystemUIFont" charset="-120"/>
              <a:buChar char="›"/>
              <a:defRPr sz="3400" b="0" i="0">
                <a:latin typeface="+mn-lt"/>
                <a:ea typeface="Myriad Pro" charset="0"/>
                <a:cs typeface="Myriad Pro" charset="0"/>
              </a:defRPr>
            </a:lvl2pPr>
            <a:lvl3pPr marL="1371600" indent="-274320">
              <a:spcAft>
                <a:spcPts val="600"/>
              </a:spcAft>
              <a:buClr>
                <a:srgbClr val="B57BA8"/>
              </a:buClr>
              <a:buSzPct val="100000"/>
              <a:buFont typeface="LucidaGrande" charset="0"/>
              <a:buChar char="»"/>
              <a:defRPr sz="3400" b="0" i="0">
                <a:latin typeface="+mn-lt"/>
                <a:ea typeface="Myriad Pro" charset="0"/>
                <a:cs typeface="Myriad Pro" charset="0"/>
              </a:defRPr>
            </a:lvl3pPr>
            <a:lvl4pPr marL="1828800" indent="-457200">
              <a:spcAft>
                <a:spcPts val="600"/>
              </a:spcAft>
              <a:buClr>
                <a:srgbClr val="B57BA8"/>
              </a:buClr>
              <a:buFont typeface="Wingdings" charset="2"/>
              <a:buChar char="§"/>
              <a:defRPr sz="3400" b="0" i="0">
                <a:latin typeface="Myriad Pro" charset="0"/>
                <a:ea typeface="Myriad Pro" charset="0"/>
                <a:cs typeface="Myriad Pro" charset="0"/>
              </a:defRPr>
            </a:lvl4pPr>
            <a:lvl5pPr marL="2286000" indent="-457200">
              <a:spcAft>
                <a:spcPts val="600"/>
              </a:spcAft>
              <a:buClr>
                <a:srgbClr val="B57BA8"/>
              </a:buClr>
              <a:buFont typeface="Wingdings" charset="2"/>
              <a:buChar char="§"/>
              <a:defRPr sz="3400" b="0" i="0">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838200" y="6451362"/>
            <a:ext cx="1173480" cy="365125"/>
          </a:xfrm>
        </p:spPr>
        <p:txBody>
          <a:bodyPr/>
          <a:lstStyle>
            <a:lvl1pPr>
              <a:defRPr>
                <a:solidFill>
                  <a:schemeClr val="bg1"/>
                </a:solidFill>
              </a:defRPr>
            </a:lvl1pPr>
          </a:lstStyle>
          <a:p>
            <a:fld id="{6A6E83E2-7630-374D-84C5-993CA7051DEE}" type="datetime1">
              <a:rPr lang="en-US" smtClean="0"/>
              <a:t>3/13/2018</a:t>
            </a:fld>
            <a:endParaRPr lang="en-US" dirty="0"/>
          </a:p>
        </p:txBody>
      </p:sp>
      <p:sp>
        <p:nvSpPr>
          <p:cNvPr id="5" name="Footer Placeholder 4"/>
          <p:cNvSpPr>
            <a:spLocks noGrp="1"/>
          </p:cNvSpPr>
          <p:nvPr>
            <p:ph type="ftr" sz="quarter" idx="11"/>
          </p:nvPr>
        </p:nvSpPr>
        <p:spPr>
          <a:xfrm>
            <a:off x="2184935" y="6451362"/>
            <a:ext cx="8065969"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454354" y="6451361"/>
            <a:ext cx="946674" cy="365125"/>
          </a:xfrm>
        </p:spPr>
        <p:txBody>
          <a:bodyPr/>
          <a:lstStyle>
            <a:lvl1pPr>
              <a:defRPr>
                <a:solidFill>
                  <a:schemeClr val="bg1"/>
                </a:solidFill>
              </a:defRPr>
            </a:lvl1pPr>
          </a:lstStyle>
          <a:p>
            <a:fld id="{D28A7405-1AA8-4841-9E07-C00D5D730EC2}" type="slidenum">
              <a:rPr lang="en-US" smtClean="0"/>
              <a:pPr/>
              <a:t>‹#›</a:t>
            </a:fld>
            <a:endParaRPr lang="en-US" dirty="0"/>
          </a:p>
        </p:txBody>
      </p:sp>
      <p:sp>
        <p:nvSpPr>
          <p:cNvPr id="14" name="Rectangle 13"/>
          <p:cNvSpPr/>
          <p:nvPr userDrawn="1"/>
        </p:nvSpPr>
        <p:spPr>
          <a:xfrm>
            <a:off x="10597415" y="-5799"/>
            <a:ext cx="1594585" cy="101498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49" y="4381"/>
            <a:ext cx="1034517" cy="11285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0"/>
            <a:ext cx="12192000" cy="312821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5986914"/>
            <a:ext cx="12192000" cy="871086"/>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806224" y="3468460"/>
            <a:ext cx="7241948" cy="639083"/>
          </a:xfrm>
          <a:ln>
            <a:noFill/>
          </a:ln>
        </p:spPr>
        <p:txBody>
          <a:bodyPr/>
          <a:lstStyle>
            <a:lvl1pPr marL="0" indent="0">
              <a:buNone/>
              <a:defRPr sz="4400">
                <a:solidFill>
                  <a:schemeClr val="tx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1" name="Text Placeholder 9"/>
          <p:cNvSpPr>
            <a:spLocks noGrp="1"/>
          </p:cNvSpPr>
          <p:nvPr>
            <p:ph type="body" sz="quarter" idx="11" hasCustomPrompt="1"/>
          </p:nvPr>
        </p:nvSpPr>
        <p:spPr>
          <a:xfrm>
            <a:off x="806224" y="4259490"/>
            <a:ext cx="7241948" cy="967028"/>
          </a:xfrm>
          <a:ln>
            <a:noFill/>
          </a:ln>
        </p:spPr>
        <p:txBody>
          <a:bodyPr>
            <a:normAutofit/>
          </a:bodyPr>
          <a:lstStyle>
            <a:lvl1pPr marL="0" indent="0">
              <a:spcBef>
                <a:spcPts val="0"/>
              </a:spcBef>
              <a:buNone/>
              <a:defRPr sz="3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Title</a:t>
            </a:r>
          </a:p>
          <a:p>
            <a:pPr lvl="0"/>
            <a:r>
              <a:rPr lang="en-US" dirty="0"/>
              <a:t>Affiliation</a:t>
            </a:r>
          </a:p>
        </p:txBody>
      </p:sp>
      <p:sp>
        <p:nvSpPr>
          <p:cNvPr id="13" name="Text Placeholder 9"/>
          <p:cNvSpPr>
            <a:spLocks noGrp="1"/>
          </p:cNvSpPr>
          <p:nvPr>
            <p:ph type="body" sz="quarter" idx="13" hasCustomPrompt="1"/>
          </p:nvPr>
        </p:nvSpPr>
        <p:spPr>
          <a:xfrm>
            <a:off x="806224" y="6291491"/>
            <a:ext cx="4999490" cy="421368"/>
          </a:xfrm>
          <a:ln>
            <a:noFill/>
          </a:ln>
        </p:spPr>
        <p:txBody>
          <a:bodyPr>
            <a:normAutofit/>
          </a:bodyPr>
          <a:lstStyle>
            <a:lvl1pPr marL="0" indent="0">
              <a:buNone/>
              <a:defRPr sz="2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11, 2017</a:t>
            </a:r>
          </a:p>
        </p:txBody>
      </p:sp>
      <p:sp>
        <p:nvSpPr>
          <p:cNvPr id="17" name="Rectangle 16"/>
          <p:cNvSpPr/>
          <p:nvPr userDrawn="1"/>
        </p:nvSpPr>
        <p:spPr>
          <a:xfrm>
            <a:off x="10597415" y="0"/>
            <a:ext cx="1594585" cy="312821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4488" y="218973"/>
            <a:ext cx="1025692" cy="11189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Rectangle 11"/>
          <p:cNvSpPr/>
          <p:nvPr userDrawn="1"/>
        </p:nvSpPr>
        <p:spPr>
          <a:xfrm>
            <a:off x="0" y="0"/>
            <a:ext cx="12192000" cy="312821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5986914"/>
            <a:ext cx="12192000" cy="871086"/>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4" hasCustomPrompt="1"/>
          </p:nvPr>
        </p:nvSpPr>
        <p:spPr>
          <a:xfrm>
            <a:off x="813481" y="2055785"/>
            <a:ext cx="9694862" cy="639083"/>
          </a:xfrm>
          <a:ln>
            <a:noFill/>
          </a:ln>
        </p:spPr>
        <p:txBody>
          <a:bodyPr>
            <a:noAutofit/>
          </a:bodyPr>
          <a:lstStyle>
            <a:lvl1pPr marL="0" indent="0">
              <a:buNone/>
              <a:defRPr sz="5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of Presentation</a:t>
            </a:r>
          </a:p>
        </p:txBody>
      </p:sp>
      <p:sp>
        <p:nvSpPr>
          <p:cNvPr id="15" name="Text Placeholder 9"/>
          <p:cNvSpPr>
            <a:spLocks noGrp="1"/>
          </p:cNvSpPr>
          <p:nvPr>
            <p:ph type="body" sz="quarter" idx="10" hasCustomPrompt="1"/>
          </p:nvPr>
        </p:nvSpPr>
        <p:spPr>
          <a:xfrm>
            <a:off x="806224" y="3401084"/>
            <a:ext cx="7241948" cy="639083"/>
          </a:xfrm>
          <a:ln>
            <a:noFill/>
          </a:ln>
        </p:spPr>
        <p:txBody>
          <a:bodyPr>
            <a:normAutofit/>
          </a:bodyPr>
          <a:lstStyle>
            <a:lvl1pPr marL="0" indent="0">
              <a:buNone/>
              <a:defRPr sz="3600">
                <a:solidFill>
                  <a:schemeClr val="tx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8" name="Text Placeholder 9"/>
          <p:cNvSpPr>
            <a:spLocks noGrp="1"/>
          </p:cNvSpPr>
          <p:nvPr>
            <p:ph type="body" sz="quarter" idx="13" hasCustomPrompt="1"/>
          </p:nvPr>
        </p:nvSpPr>
        <p:spPr>
          <a:xfrm>
            <a:off x="806224" y="6291491"/>
            <a:ext cx="4999490" cy="421368"/>
          </a:xfrm>
          <a:ln>
            <a:noFill/>
          </a:ln>
        </p:spPr>
        <p:txBody>
          <a:bodyPr>
            <a:normAutofit/>
          </a:bodyPr>
          <a:lstStyle>
            <a:lvl1pPr marL="0" indent="0">
              <a:buNone/>
              <a:defRPr sz="2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11, 2017</a:t>
            </a:r>
          </a:p>
        </p:txBody>
      </p:sp>
      <p:sp>
        <p:nvSpPr>
          <p:cNvPr id="19" name="Text Placeholder 9"/>
          <p:cNvSpPr>
            <a:spLocks noGrp="1"/>
          </p:cNvSpPr>
          <p:nvPr>
            <p:ph type="body" sz="quarter" idx="11" hasCustomPrompt="1"/>
          </p:nvPr>
        </p:nvSpPr>
        <p:spPr>
          <a:xfrm>
            <a:off x="806224" y="4192113"/>
            <a:ext cx="7241948" cy="967028"/>
          </a:xfrm>
          <a:ln>
            <a:noFill/>
          </a:ln>
        </p:spPr>
        <p:txBody>
          <a:bodyPr>
            <a:normAutofit/>
          </a:bodyPr>
          <a:lstStyle>
            <a:lvl1pPr marL="0" indent="0">
              <a:spcBef>
                <a:spcPts val="0"/>
              </a:spcBef>
              <a:buNone/>
              <a:defRPr sz="3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Title</a:t>
            </a:r>
          </a:p>
          <a:p>
            <a:pPr lvl="0"/>
            <a:r>
              <a:rPr lang="en-US" dirty="0"/>
              <a:t>Affiliation</a:t>
            </a:r>
          </a:p>
        </p:txBody>
      </p:sp>
      <p:sp>
        <p:nvSpPr>
          <p:cNvPr id="21" name="Rectangle 20"/>
          <p:cNvSpPr/>
          <p:nvPr userDrawn="1"/>
        </p:nvSpPr>
        <p:spPr>
          <a:xfrm>
            <a:off x="10597415" y="-1"/>
            <a:ext cx="1594585" cy="311858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4488" y="218973"/>
            <a:ext cx="1025692" cy="11189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395C7-C47F-334C-8FAD-88297E5B49A9}" type="datetime1">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40481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E30BE6-2C2A-1D4B-9D97-751D9210C3AB}" type="datetime1">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48275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34BBB9-17FB-BC4D-B49F-DABC7D0BA581}" type="datetime1">
              <a:rPr lang="en-US" smtClean="0"/>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46599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6BA9B8-F36E-2C46-AAE1-222975ADC5D7}" type="datetime1">
              <a:rPr lang="en-US" smtClean="0"/>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17804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4CCF4-BCFB-014C-BFB0-B24FFD57376D}" type="datetime1">
              <a:rPr lang="en-US" smtClean="0"/>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98735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6C275-9928-B441-B522-47D3E79C280F}" type="datetime1">
              <a:rPr lang="en-US" smtClean="0"/>
              <a:t>3/13/2018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A7405-1AA8-4841-9E07-C00D5D730EC2}" type="slidenum">
              <a:rPr lang="en-US" smtClean="0"/>
              <a:t>‹#›</a:t>
            </a:fld>
            <a:endParaRPr lang="en-US"/>
          </a:p>
        </p:txBody>
      </p:sp>
    </p:spTree>
    <p:extLst>
      <p:ext uri="{BB962C8B-B14F-4D97-AF65-F5344CB8AC3E}">
        <p14:creationId xmlns:p14="http://schemas.microsoft.com/office/powerpoint/2010/main" val="44032240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3"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97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Autofit/>
          </a:bodyPr>
          <a:lstStyle/>
          <a:p>
            <a:r>
              <a:rPr lang="en-US" sz="3000" b="1" i="1" u="sng" dirty="0">
                <a:solidFill>
                  <a:schemeClr val="tx1"/>
                </a:solidFill>
              </a:rPr>
              <a:t>CGMG2:</a:t>
            </a:r>
            <a:r>
              <a:rPr lang="en-US" sz="3000" b="1" i="1" dirty="0">
                <a:solidFill>
                  <a:schemeClr val="tx1"/>
                </a:solidFill>
              </a:rPr>
              <a:t> </a:t>
            </a:r>
            <a:r>
              <a:rPr lang="en-US" sz="3000" dirty="0">
                <a:solidFill>
                  <a:schemeClr val="tx1"/>
                </a:solidFill>
              </a:rPr>
              <a:t> </a:t>
            </a:r>
            <a:r>
              <a:rPr lang="en-US" sz="3000" b="1" i="1" dirty="0">
                <a:solidFill>
                  <a:schemeClr val="tx1"/>
                </a:solidFill>
              </a:rPr>
              <a:t>National Breastfeeding Committee/</a:t>
            </a:r>
            <a:r>
              <a:rPr lang="en-US" sz="3000" b="1" i="1" dirty="0" err="1">
                <a:solidFill>
                  <a:schemeClr val="tx1"/>
                </a:solidFill>
              </a:rPr>
              <a:t>IYCF</a:t>
            </a:r>
            <a:r>
              <a:rPr lang="en-US" sz="3000" b="1" i="1" dirty="0">
                <a:solidFill>
                  <a:schemeClr val="tx1"/>
                </a:solidFill>
              </a:rPr>
              <a:t> Committee work plan is reviewed and monitored regularly.</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04800" y="1338470"/>
            <a:ext cx="11555896" cy="5112891"/>
          </a:xfrm>
        </p:spPr>
        <p:txBody>
          <a:bodyPr>
            <a:normAutofit fontScale="92500" lnSpcReduction="10000"/>
          </a:bodyPr>
          <a:lstStyle/>
          <a:p>
            <a:pPr lvl="0"/>
            <a:r>
              <a:rPr lang="en-US" b="1" dirty="0"/>
              <a:t>No progress</a:t>
            </a:r>
            <a:r>
              <a:rPr lang="en-US" dirty="0"/>
              <a:t> has been made if there is no National Breastfeeding Committee/</a:t>
            </a:r>
            <a:r>
              <a:rPr lang="en-US" dirty="0" err="1"/>
              <a:t>IYCI</a:t>
            </a:r>
            <a:r>
              <a:rPr lang="en-US" dirty="0"/>
              <a:t> Committee work plan. </a:t>
            </a:r>
          </a:p>
          <a:p>
            <a:pPr lvl="0"/>
            <a:r>
              <a:rPr lang="en-US" b="1" dirty="0"/>
              <a:t>Minimal progress</a:t>
            </a:r>
            <a:r>
              <a:rPr lang="en-US" dirty="0"/>
              <a:t> has been made if there is a National Breastfeeding Committee/</a:t>
            </a:r>
            <a:r>
              <a:rPr lang="en-US" dirty="0" err="1"/>
              <a:t>IYCI</a:t>
            </a:r>
            <a:r>
              <a:rPr lang="en-US" dirty="0"/>
              <a:t> Committee work plan but it is not reviewed at least once every two years nor monitored once every year.  </a:t>
            </a:r>
          </a:p>
          <a:p>
            <a:pPr lvl="0"/>
            <a:r>
              <a:rPr lang="en-US" b="1" dirty="0"/>
              <a:t>Partial progress</a:t>
            </a:r>
            <a:r>
              <a:rPr lang="en-US" dirty="0"/>
              <a:t> has been made if there is a National Breastfeeding Committee/</a:t>
            </a:r>
            <a:r>
              <a:rPr lang="en-US" dirty="0" err="1"/>
              <a:t>IYCI</a:t>
            </a:r>
            <a:r>
              <a:rPr lang="en-US" dirty="0"/>
              <a:t> Committee work plan and it is reviewed at least once every two years </a:t>
            </a:r>
            <a:r>
              <a:rPr lang="en-US" u="sng" dirty="0"/>
              <a:t>or</a:t>
            </a:r>
            <a:r>
              <a:rPr lang="en-US" dirty="0"/>
              <a:t> monitored once every year.  </a:t>
            </a:r>
          </a:p>
          <a:p>
            <a:pPr lvl="0"/>
            <a:r>
              <a:rPr lang="en-US" b="1" dirty="0"/>
              <a:t>Major progress</a:t>
            </a:r>
            <a:r>
              <a:rPr lang="en-US" dirty="0"/>
              <a:t> has been made if there is a National Breastfeeding Committee/</a:t>
            </a:r>
            <a:r>
              <a:rPr lang="en-US" dirty="0" err="1"/>
              <a:t>IYCI</a:t>
            </a:r>
            <a:r>
              <a:rPr lang="en-US" dirty="0"/>
              <a:t> Committee work plan and it is reviewed at least once every two years </a:t>
            </a:r>
            <a:r>
              <a:rPr lang="en-US" u="sng" dirty="0"/>
              <a:t>and</a:t>
            </a:r>
            <a:r>
              <a:rPr lang="en-US" dirty="0"/>
              <a:t> monitored once every year.</a:t>
            </a:r>
          </a:p>
          <a:p>
            <a:pPr lvl="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10</a:t>
            </a:fld>
            <a:endParaRPr lang="en-US" dirty="0"/>
          </a:p>
        </p:txBody>
      </p:sp>
    </p:spTree>
    <p:extLst>
      <p:ext uri="{BB962C8B-B14F-4D97-AF65-F5344CB8AC3E}">
        <p14:creationId xmlns:p14="http://schemas.microsoft.com/office/powerpoint/2010/main" val="2982460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556591" y="141415"/>
            <a:ext cx="9819443" cy="732154"/>
          </a:xfrm>
        </p:spPr>
        <p:txBody>
          <a:bodyPr>
            <a:normAutofit fontScale="90000"/>
          </a:bodyPr>
          <a:lstStyle/>
          <a:p>
            <a:r>
              <a:rPr lang="en-US" dirty="0"/>
              <a:t>CGMG2: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11</a:t>
            </a:fld>
            <a:endParaRPr lang="en-US" dirty="0"/>
          </a:p>
        </p:txBody>
      </p:sp>
    </p:spTree>
    <p:extLst>
      <p:ext uri="{BB962C8B-B14F-4D97-AF65-F5344CB8AC3E}">
        <p14:creationId xmlns:p14="http://schemas.microsoft.com/office/powerpoint/2010/main" val="1017035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CGMG2: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12</a:t>
            </a:fld>
            <a:endParaRPr lang="en-US" dirty="0"/>
          </a:p>
        </p:txBody>
      </p:sp>
    </p:spTree>
    <p:extLst>
      <p:ext uri="{BB962C8B-B14F-4D97-AF65-F5344CB8AC3E}">
        <p14:creationId xmlns:p14="http://schemas.microsoft.com/office/powerpoint/2010/main" val="163647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CC259D-2967-4272-8E41-B4226949D2D3}"/>
              </a:ext>
            </a:extLst>
          </p:cNvPr>
          <p:cNvPicPr>
            <a:picLocks noChangeAspect="1"/>
          </p:cNvPicPr>
          <p:nvPr/>
        </p:nvPicPr>
        <p:blipFill rotWithShape="1">
          <a:blip r:embed="rId2">
            <a:extLst>
              <a:ext uri="{28A0092B-C50C-407E-A947-70E740481C1C}">
                <a14:useLocalDpi xmlns:a14="http://schemas.microsoft.com/office/drawing/2010/main" val="0"/>
              </a:ext>
            </a:extLst>
          </a:blip>
          <a:srcRect t="8376" b="37531"/>
          <a:stretch/>
        </p:blipFill>
        <p:spPr>
          <a:xfrm>
            <a:off x="529390" y="1139687"/>
            <a:ext cx="10934298" cy="5365022"/>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13</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CGMG2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390553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CGMG2: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14</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177714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Autofit/>
          </a:bodyPr>
          <a:lstStyle/>
          <a:p>
            <a:r>
              <a:rPr lang="en-US" sz="3600" b="1" i="1" u="sng" dirty="0">
                <a:solidFill>
                  <a:schemeClr val="tx1"/>
                </a:solidFill>
              </a:rPr>
              <a:t>CGMG3:</a:t>
            </a:r>
            <a:r>
              <a:rPr lang="en-US" sz="3600" b="1" i="1" dirty="0">
                <a:solidFill>
                  <a:schemeClr val="tx1"/>
                </a:solidFill>
              </a:rPr>
              <a:t>  Data related to breastfeeding program progress are used for decision-making and advocacy.</a:t>
            </a:r>
            <a:endParaRPr lang="en-US" sz="36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507573"/>
            <a:ext cx="10548486" cy="3997659"/>
          </a:xfrm>
        </p:spPr>
        <p:txBody>
          <a:bodyPr>
            <a:normAutofit fontScale="92500" lnSpcReduction="10000"/>
          </a:bodyPr>
          <a:lstStyle/>
          <a:p>
            <a:pPr marL="0" indent="0">
              <a:buNone/>
            </a:pPr>
            <a:r>
              <a:rPr lang="en-US" dirty="0"/>
              <a:t>Data that is gathered about the progress of breastfeeding programs by the National Breastfeeding/</a:t>
            </a:r>
            <a:r>
              <a:rPr lang="en-US" dirty="0" err="1"/>
              <a:t>IYCF</a:t>
            </a:r>
            <a:r>
              <a:rPr lang="en-US" dirty="0"/>
              <a:t> Committee should be used for decision-making and advocacy.  This data provides decision makers and advocates with the evidence they need to push for change within breastfeeding legislation/policy, funding, training and program delivery, research and evaluation, and promotion to support scaling up of breastfeeding. This data is central to the ability of the coordinating gear to provide timely feedback to the rest of the gears and facilitates communications across them.</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15</a:t>
            </a:fld>
            <a:endParaRPr lang="en-US" dirty="0"/>
          </a:p>
        </p:txBody>
      </p:sp>
    </p:spTree>
    <p:extLst>
      <p:ext uri="{BB962C8B-B14F-4D97-AF65-F5344CB8AC3E}">
        <p14:creationId xmlns:p14="http://schemas.microsoft.com/office/powerpoint/2010/main" val="839691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Autofit/>
          </a:bodyPr>
          <a:lstStyle/>
          <a:p>
            <a:r>
              <a:rPr lang="en-US" sz="3600" b="1" i="1" u="sng" dirty="0">
                <a:solidFill>
                  <a:schemeClr val="tx1"/>
                </a:solidFill>
              </a:rPr>
              <a:t>CGMG3:</a:t>
            </a:r>
            <a:r>
              <a:rPr lang="en-US" sz="3600" b="1" i="1" dirty="0">
                <a:solidFill>
                  <a:schemeClr val="tx1"/>
                </a:solidFill>
              </a:rPr>
              <a:t>  Data related to breastfeeding program progress are used for decision-making and advocacy.</a:t>
            </a:r>
            <a:endParaRPr lang="en-US" sz="36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04800" y="1338470"/>
            <a:ext cx="11555896" cy="5112891"/>
          </a:xfrm>
        </p:spPr>
        <p:txBody>
          <a:bodyPr>
            <a:normAutofit fontScale="92500" lnSpcReduction="20000"/>
          </a:bodyPr>
          <a:lstStyle/>
          <a:p>
            <a:pPr lvl="0"/>
            <a:r>
              <a:rPr lang="en-US" b="1" dirty="0"/>
              <a:t>No progress</a:t>
            </a:r>
            <a:r>
              <a:rPr lang="en-US" dirty="0"/>
              <a:t> has been made if data/information related to breastfeeding program progress are not being used for decision-making and advocacy.  </a:t>
            </a:r>
          </a:p>
          <a:p>
            <a:pPr lvl="0"/>
            <a:r>
              <a:rPr lang="en-US" b="1" dirty="0"/>
              <a:t>Minimal progress</a:t>
            </a:r>
            <a:r>
              <a:rPr lang="en-US" dirty="0"/>
              <a:t> has been made if data/information related to breastfeeding program progress are used rarely (i.e. infrequently-) for decision-making and advocacy.  </a:t>
            </a:r>
          </a:p>
          <a:p>
            <a:pPr lvl="0"/>
            <a:r>
              <a:rPr lang="en-US" b="1" dirty="0"/>
              <a:t>Partial progress</a:t>
            </a:r>
            <a:r>
              <a:rPr lang="en-US" dirty="0"/>
              <a:t> has been made if data/information related to breastfeeding program progress are used sometimes (i.e. somewhat frequently) for decision-making and advocacy.  </a:t>
            </a:r>
          </a:p>
          <a:p>
            <a:pPr lvl="0"/>
            <a:r>
              <a:rPr lang="en-US" b="1" dirty="0"/>
              <a:t>Major progress</a:t>
            </a:r>
            <a:r>
              <a:rPr lang="en-US" dirty="0"/>
              <a:t> has been made if data/information related to breastfeeding program progress are used often (i.e. almost always/always) for decision-making and advocacy.</a:t>
            </a:r>
          </a:p>
          <a:p>
            <a:pPr lvl="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16</a:t>
            </a:fld>
            <a:endParaRPr lang="en-US" dirty="0"/>
          </a:p>
        </p:txBody>
      </p:sp>
    </p:spTree>
    <p:extLst>
      <p:ext uri="{BB962C8B-B14F-4D97-AF65-F5344CB8AC3E}">
        <p14:creationId xmlns:p14="http://schemas.microsoft.com/office/powerpoint/2010/main" val="222662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556591" y="141415"/>
            <a:ext cx="9819443" cy="732154"/>
          </a:xfrm>
        </p:spPr>
        <p:txBody>
          <a:bodyPr>
            <a:normAutofit fontScale="90000"/>
          </a:bodyPr>
          <a:lstStyle/>
          <a:p>
            <a:r>
              <a:rPr lang="en-US" dirty="0"/>
              <a:t>CGMG3: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17</a:t>
            </a:fld>
            <a:endParaRPr lang="en-US" dirty="0"/>
          </a:p>
        </p:txBody>
      </p:sp>
    </p:spTree>
    <p:extLst>
      <p:ext uri="{BB962C8B-B14F-4D97-AF65-F5344CB8AC3E}">
        <p14:creationId xmlns:p14="http://schemas.microsoft.com/office/powerpoint/2010/main" val="380468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CGMG3: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18</a:t>
            </a:fld>
            <a:endParaRPr lang="en-US" dirty="0"/>
          </a:p>
        </p:txBody>
      </p:sp>
    </p:spTree>
    <p:extLst>
      <p:ext uri="{BB962C8B-B14F-4D97-AF65-F5344CB8AC3E}">
        <p14:creationId xmlns:p14="http://schemas.microsoft.com/office/powerpoint/2010/main" val="3014504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1B1FCE-F1B5-435F-BA70-666DDCDA9229}"/>
              </a:ext>
            </a:extLst>
          </p:cNvPr>
          <p:cNvPicPr>
            <a:picLocks noChangeAspect="1"/>
          </p:cNvPicPr>
          <p:nvPr/>
        </p:nvPicPr>
        <p:blipFill rotWithShape="1">
          <a:blip r:embed="rId2">
            <a:extLst>
              <a:ext uri="{28A0092B-C50C-407E-A947-70E740481C1C}">
                <a14:useLocalDpi xmlns:a14="http://schemas.microsoft.com/office/drawing/2010/main" val="0"/>
              </a:ext>
            </a:extLst>
          </a:blip>
          <a:srcRect b="25168"/>
          <a:stretch/>
        </p:blipFill>
        <p:spPr>
          <a:xfrm>
            <a:off x="2842658" y="1"/>
            <a:ext cx="10112528"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19</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CGMG3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40020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7D78CE-4358-43B0-A716-5533345A5408}"/>
              </a:ext>
            </a:extLst>
          </p:cNvPr>
          <p:cNvSpPr>
            <a:spLocks noGrp="1"/>
          </p:cNvSpPr>
          <p:nvPr>
            <p:ph type="body" sz="quarter" idx="14"/>
          </p:nvPr>
        </p:nvSpPr>
        <p:spPr>
          <a:xfrm>
            <a:off x="813481" y="278297"/>
            <a:ext cx="9694862" cy="2416572"/>
          </a:xfrm>
        </p:spPr>
        <p:txBody>
          <a:bodyPr/>
          <a:lstStyle/>
          <a:p>
            <a:r>
              <a:rPr lang="en-US" dirty="0"/>
              <a:t>Coordination, Goals &amp; Monitoring Gear  </a:t>
            </a:r>
          </a:p>
          <a:p>
            <a:r>
              <a:rPr lang="en-US" dirty="0"/>
              <a:t>Meeting 2 presentation</a:t>
            </a:r>
          </a:p>
        </p:txBody>
      </p:sp>
      <p:sp>
        <p:nvSpPr>
          <p:cNvPr id="3" name="Text Placeholder 2">
            <a:extLst>
              <a:ext uri="{FF2B5EF4-FFF2-40B4-BE49-F238E27FC236}">
                <a16:creationId xmlns:a16="http://schemas.microsoft.com/office/drawing/2014/main" id="{DFB8F648-92D2-41F9-A5B8-4D65E18847CF}"/>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495D3706-0C71-44D7-B2D3-0436CE5616C8}"/>
              </a:ext>
            </a:extLst>
          </p:cNvPr>
          <p:cNvSpPr>
            <a:spLocks noGrp="1"/>
          </p:cNvSpPr>
          <p:nvPr>
            <p:ph type="body" sz="quarter" idx="13"/>
          </p:nvPr>
        </p:nvSpPr>
        <p:spPr/>
        <p:txBody>
          <a:bodyPr/>
          <a:lstStyle/>
          <a:p>
            <a:r>
              <a:rPr lang="en-US" dirty="0"/>
              <a:t>March 2018</a:t>
            </a:r>
          </a:p>
        </p:txBody>
      </p:sp>
      <p:sp>
        <p:nvSpPr>
          <p:cNvPr id="5" name="Text Placeholder 4">
            <a:extLst>
              <a:ext uri="{FF2B5EF4-FFF2-40B4-BE49-F238E27FC236}">
                <a16:creationId xmlns:a16="http://schemas.microsoft.com/office/drawing/2014/main" id="{74A81D26-C994-4342-8CBB-DE0F0D1E2D7F}"/>
              </a:ext>
            </a:extLst>
          </p:cNvPr>
          <p:cNvSpPr>
            <a:spLocks noGrp="1"/>
          </p:cNvSpPr>
          <p:nvPr>
            <p:ph type="body" sz="quarter" idx="11"/>
          </p:nvPr>
        </p:nvSpPr>
        <p:spPr/>
        <p:txBody>
          <a:bodyPr/>
          <a:lstStyle/>
          <a:p>
            <a:r>
              <a:rPr lang="en-US" dirty="0"/>
              <a:t>Gear Team Members:</a:t>
            </a:r>
          </a:p>
        </p:txBody>
      </p:sp>
    </p:spTree>
    <p:extLst>
      <p:ext uri="{BB962C8B-B14F-4D97-AF65-F5344CB8AC3E}">
        <p14:creationId xmlns:p14="http://schemas.microsoft.com/office/powerpoint/2010/main" val="4201697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CGMG3: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20</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1150752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rmAutofit fontScale="90000"/>
          </a:bodyPr>
          <a:lstStyle/>
          <a:p>
            <a:r>
              <a:rPr lang="en-US" b="1" i="1" u="sng" dirty="0">
                <a:solidFill>
                  <a:schemeClr val="tx1"/>
                </a:solidFill>
              </a:rPr>
              <a:t>CGMG1:</a:t>
            </a:r>
            <a:r>
              <a:rPr lang="en-US" b="1" i="1" dirty="0">
                <a:solidFill>
                  <a:schemeClr val="tx1"/>
                </a:solidFill>
              </a:rPr>
              <a:t>  There is a National Breastfeeding Committee/ </a:t>
            </a:r>
            <a:r>
              <a:rPr lang="en-US" b="1" i="1" dirty="0" err="1">
                <a:solidFill>
                  <a:schemeClr val="tx1"/>
                </a:solidFill>
              </a:rPr>
              <a:t>IYCF</a:t>
            </a:r>
            <a:r>
              <a:rPr lang="en-US" b="1" i="1" dirty="0">
                <a:solidFill>
                  <a:schemeClr val="tx1"/>
                </a:solidFill>
              </a:rPr>
              <a:t> Committee.</a:t>
            </a:r>
            <a:endParaRPr lang="en-US"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507573"/>
            <a:ext cx="10548486" cy="3997659"/>
          </a:xfrm>
        </p:spPr>
        <p:txBody>
          <a:bodyPr>
            <a:normAutofit lnSpcReduction="10000"/>
          </a:bodyPr>
          <a:lstStyle/>
          <a:p>
            <a:pPr marL="0" indent="0">
              <a:buNone/>
            </a:pPr>
            <a:r>
              <a:rPr lang="en-US" dirty="0"/>
              <a:t>Not all countries have a National Breastfeeding Committee, but they may have an Infant and Young Child Feeding (</a:t>
            </a:r>
            <a:r>
              <a:rPr lang="en-US" dirty="0" err="1"/>
              <a:t>IYCF</a:t>
            </a:r>
            <a:r>
              <a:rPr lang="en-US" dirty="0"/>
              <a:t>) Committee that oversees breastfeeding.  It is crucial that this committee strives for overall coordination of the scaling up and sustainability of the national breastfeeding program.  This benchmark assesses whether there is a National Breastfeeding Committee or an </a:t>
            </a:r>
            <a:r>
              <a:rPr lang="en-US" dirty="0" err="1"/>
              <a:t>IYCF</a:t>
            </a:r>
            <a:r>
              <a:rPr lang="en-US" dirty="0"/>
              <a:t> Committee that is committed to protecting, promoting and supporting breastfeeding.</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a:t>
            </a:fld>
            <a:endParaRPr lang="en-US" dirty="0"/>
          </a:p>
        </p:txBody>
      </p:sp>
    </p:spTree>
    <p:extLst>
      <p:ext uri="{BB962C8B-B14F-4D97-AF65-F5344CB8AC3E}">
        <p14:creationId xmlns:p14="http://schemas.microsoft.com/office/powerpoint/2010/main" val="792847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rmAutofit fontScale="90000"/>
          </a:bodyPr>
          <a:lstStyle/>
          <a:p>
            <a:r>
              <a:rPr lang="en-US" b="1" i="1" u="sng" dirty="0">
                <a:solidFill>
                  <a:schemeClr val="tx1"/>
                </a:solidFill>
              </a:rPr>
              <a:t>CGMG1:</a:t>
            </a:r>
            <a:r>
              <a:rPr lang="en-US" b="1" i="1" dirty="0">
                <a:solidFill>
                  <a:schemeClr val="tx1"/>
                </a:solidFill>
              </a:rPr>
              <a:t>  There is a National Breastfeeding Committee/ </a:t>
            </a:r>
            <a:r>
              <a:rPr lang="en-US" b="1" i="1" dirty="0" err="1">
                <a:solidFill>
                  <a:schemeClr val="tx1"/>
                </a:solidFill>
              </a:rPr>
              <a:t>IYCF</a:t>
            </a:r>
            <a:r>
              <a:rPr lang="en-US" b="1" i="1" dirty="0">
                <a:solidFill>
                  <a:schemeClr val="tx1"/>
                </a:solidFill>
              </a:rPr>
              <a:t> Committee.</a:t>
            </a:r>
            <a:endParaRPr lang="en-US"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04800" y="1338470"/>
            <a:ext cx="11555896" cy="5112891"/>
          </a:xfrm>
        </p:spPr>
        <p:txBody>
          <a:bodyPr>
            <a:normAutofit fontScale="70000" lnSpcReduction="20000"/>
          </a:bodyPr>
          <a:lstStyle/>
          <a:p>
            <a:pPr lvl="0"/>
            <a:r>
              <a:rPr lang="en-US" b="1" dirty="0"/>
              <a:t>No progress</a:t>
            </a:r>
            <a:r>
              <a:rPr lang="en-US" dirty="0"/>
              <a:t> has been made if there is no National Breastfeeding Committee/ </a:t>
            </a:r>
            <a:r>
              <a:rPr lang="en-US" dirty="0" err="1"/>
              <a:t>IYCF</a:t>
            </a:r>
            <a:r>
              <a:rPr lang="en-US" dirty="0"/>
              <a:t> Committee.  </a:t>
            </a:r>
          </a:p>
          <a:p>
            <a:pPr lvl="0"/>
            <a:r>
              <a:rPr lang="en-US" b="1" dirty="0"/>
              <a:t>Minimal progress</a:t>
            </a:r>
            <a:r>
              <a:rPr lang="en-US" dirty="0"/>
              <a:t> has been made if there is a National Breastfeeding Committee/ </a:t>
            </a:r>
            <a:r>
              <a:rPr lang="en-US" dirty="0" err="1"/>
              <a:t>IYCF</a:t>
            </a:r>
            <a:r>
              <a:rPr lang="en-US" dirty="0"/>
              <a:t> Committee but it does not meet any or only one of the following criteria: a) meets regularly; b) includes strong representation from civil organizations; c) includes representation of sectors beyond health and nutrition; d) set specific time bound breastfeeding objectives.  </a:t>
            </a:r>
          </a:p>
          <a:p>
            <a:pPr lvl="0"/>
            <a:r>
              <a:rPr lang="en-US" b="1" dirty="0"/>
              <a:t>Partial progress</a:t>
            </a:r>
            <a:r>
              <a:rPr lang="en-US" dirty="0"/>
              <a:t> has been made if there is a National Breastfeeding Committee/ </a:t>
            </a:r>
            <a:r>
              <a:rPr lang="en-US" dirty="0" err="1"/>
              <a:t>IYCF</a:t>
            </a:r>
            <a:r>
              <a:rPr lang="en-US" dirty="0"/>
              <a:t> Committee and it meets two to three of the following criteria: a) meets regularly; b) includes strong representation from civil society organizations; c) includes representation of sectors beyond health and nutrition; d) set specific time bound breastfeeding objectives.  </a:t>
            </a:r>
          </a:p>
          <a:p>
            <a:pPr lvl="0"/>
            <a:r>
              <a:rPr lang="en-US" b="1" dirty="0"/>
              <a:t>Major progress</a:t>
            </a:r>
            <a:r>
              <a:rPr lang="en-US" dirty="0"/>
              <a:t> has been made if there is a National Breastfeeding Committee/ </a:t>
            </a:r>
            <a:r>
              <a:rPr lang="en-US" dirty="0" err="1"/>
              <a:t>IYCF</a:t>
            </a:r>
            <a:r>
              <a:rPr lang="en-US" dirty="0"/>
              <a:t> Committee and it meets all of the following criteria: a) meets regularly; b) includes strong representation from civil organizations; c) includes representation of sectors beyond health and nutrition; d) set specific time bound breastfeeding objectives.</a:t>
            </a:r>
          </a:p>
          <a:p>
            <a:pPr lvl="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4</a:t>
            </a:fld>
            <a:endParaRPr lang="en-US" dirty="0"/>
          </a:p>
        </p:txBody>
      </p:sp>
    </p:spTree>
    <p:extLst>
      <p:ext uri="{BB962C8B-B14F-4D97-AF65-F5344CB8AC3E}">
        <p14:creationId xmlns:p14="http://schemas.microsoft.com/office/powerpoint/2010/main" val="38562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556591" y="141415"/>
            <a:ext cx="9819443" cy="732154"/>
          </a:xfrm>
        </p:spPr>
        <p:txBody>
          <a:bodyPr>
            <a:normAutofit fontScale="90000"/>
          </a:bodyPr>
          <a:lstStyle/>
          <a:p>
            <a:r>
              <a:rPr lang="en-US" dirty="0"/>
              <a:t>CGMG1: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5</a:t>
            </a:fld>
            <a:endParaRPr lang="en-US" dirty="0"/>
          </a:p>
        </p:txBody>
      </p:sp>
    </p:spTree>
    <p:extLst>
      <p:ext uri="{BB962C8B-B14F-4D97-AF65-F5344CB8AC3E}">
        <p14:creationId xmlns:p14="http://schemas.microsoft.com/office/powerpoint/2010/main" val="239685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CGMG1: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6</a:t>
            </a:fld>
            <a:endParaRPr lang="en-US" dirty="0"/>
          </a:p>
        </p:txBody>
      </p:sp>
    </p:spTree>
    <p:extLst>
      <p:ext uri="{BB962C8B-B14F-4D97-AF65-F5344CB8AC3E}">
        <p14:creationId xmlns:p14="http://schemas.microsoft.com/office/powerpoint/2010/main" val="361374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1EA210-C6F2-47FE-9A87-95AC5AAD6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85" y="86627"/>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7</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CGMG1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801834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CGMG1: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8</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41550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278296" y="-70620"/>
            <a:ext cx="10933043" cy="1170550"/>
          </a:xfrm>
        </p:spPr>
        <p:txBody>
          <a:bodyPr>
            <a:noAutofit/>
          </a:bodyPr>
          <a:lstStyle/>
          <a:p>
            <a:r>
              <a:rPr lang="en-US" sz="3000" b="1" i="1" u="sng" dirty="0">
                <a:solidFill>
                  <a:schemeClr val="tx1"/>
                </a:solidFill>
              </a:rPr>
              <a:t>CGMG2:</a:t>
            </a:r>
            <a:r>
              <a:rPr lang="en-US" sz="3000" b="1" i="1" dirty="0">
                <a:solidFill>
                  <a:schemeClr val="tx1"/>
                </a:solidFill>
              </a:rPr>
              <a:t> </a:t>
            </a:r>
            <a:r>
              <a:rPr lang="en-US" sz="3000" dirty="0">
                <a:solidFill>
                  <a:schemeClr val="tx1"/>
                </a:solidFill>
              </a:rPr>
              <a:t> </a:t>
            </a:r>
            <a:r>
              <a:rPr lang="en-US" sz="3000" b="1" i="1" dirty="0">
                <a:solidFill>
                  <a:schemeClr val="tx1"/>
                </a:solidFill>
              </a:rPr>
              <a:t>National Breastfeeding Committee/</a:t>
            </a:r>
            <a:r>
              <a:rPr lang="en-US" sz="3000" b="1" i="1" dirty="0" err="1">
                <a:solidFill>
                  <a:schemeClr val="tx1"/>
                </a:solidFill>
              </a:rPr>
              <a:t>IYCF</a:t>
            </a:r>
            <a:r>
              <a:rPr lang="en-US" sz="3000" b="1" i="1" dirty="0">
                <a:solidFill>
                  <a:schemeClr val="tx1"/>
                </a:solidFill>
              </a:rPr>
              <a:t> Committee work plan is reviewed and monitored regularly.</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507573"/>
            <a:ext cx="10548486" cy="3997659"/>
          </a:xfrm>
        </p:spPr>
        <p:txBody>
          <a:bodyPr/>
          <a:lstStyle/>
          <a:p>
            <a:pPr marL="0" indent="0">
              <a:buNone/>
            </a:pPr>
            <a:r>
              <a:rPr lang="en-US" dirty="0"/>
              <a:t>If a National Breastfeeding Committee/</a:t>
            </a:r>
            <a:r>
              <a:rPr lang="en-US" dirty="0" err="1"/>
              <a:t>IYCF</a:t>
            </a:r>
            <a:r>
              <a:rPr lang="en-US" dirty="0"/>
              <a:t> Committee exists, then its activities must be overseen to ensure they are fulfilling their duties.  Therefore, they must have a work plan in place, it must be reviewed regularly, and the progress of the workplan must be monitored regularly so that it is clear how well the workplan is being implemented.  </a:t>
            </a:r>
          </a:p>
          <a:p>
            <a:pPr marL="0" indent="0">
              <a:buNone/>
            </a:pPr>
            <a:endParaRPr lang="en-US" dirty="0"/>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9</a:t>
            </a:fld>
            <a:endParaRPr lang="en-US" dirty="0"/>
          </a:p>
        </p:txBody>
      </p:sp>
    </p:spTree>
    <p:extLst>
      <p:ext uri="{BB962C8B-B14F-4D97-AF65-F5344CB8AC3E}">
        <p14:creationId xmlns:p14="http://schemas.microsoft.com/office/powerpoint/2010/main" val="1119996862"/>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B47AA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1048</Words>
  <Application>Microsoft Office PowerPoint</Application>
  <PresentationFormat>Widescreen</PresentationFormat>
  <Paragraphs>100</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.AppleSystemUIFont</vt:lpstr>
      <vt:lpstr>.LucidaGrandeUI</vt:lpstr>
      <vt:lpstr>Arial</vt:lpstr>
      <vt:lpstr>Calibri</vt:lpstr>
      <vt:lpstr>Calibri Light</vt:lpstr>
      <vt:lpstr>LucidaGrande</vt:lpstr>
      <vt:lpstr>Myriad Pro</vt:lpstr>
      <vt:lpstr>Wingdings</vt:lpstr>
      <vt:lpstr>Office Theme</vt:lpstr>
      <vt:lpstr>PowerPoint Presentation</vt:lpstr>
      <vt:lpstr>PowerPoint Presentation</vt:lpstr>
      <vt:lpstr>CGMG1:  There is a National Breastfeeding Committee/ IYCF Committee.</vt:lpstr>
      <vt:lpstr>CGMG1:  There is a National Breastfeeding Committee/ IYCF Committee.</vt:lpstr>
      <vt:lpstr>CGMG1: Methodology used for data collection</vt:lpstr>
      <vt:lpstr>CGMG1: Findings</vt:lpstr>
      <vt:lpstr>PowerPoint Presentation</vt:lpstr>
      <vt:lpstr>CGMG1: Gaps and recommendations</vt:lpstr>
      <vt:lpstr>CGMG2:  National Breastfeeding Committee/IYCF Committee work plan is reviewed and monitored regularly.</vt:lpstr>
      <vt:lpstr>CGMG2:  National Breastfeeding Committee/IYCF Committee work plan is reviewed and monitored regularly.</vt:lpstr>
      <vt:lpstr>CGMG2: Methodology used for data collection</vt:lpstr>
      <vt:lpstr>CGMG2: Findings</vt:lpstr>
      <vt:lpstr>PowerPoint Presentation</vt:lpstr>
      <vt:lpstr>CGMG2: Gaps and recommendations</vt:lpstr>
      <vt:lpstr>CGMG3:  Data related to breastfeeding program progress are used for decision-making and advocacy.</vt:lpstr>
      <vt:lpstr>CGMG3:  Data related to breastfeeding program progress are used for decision-making and advocacy.</vt:lpstr>
      <vt:lpstr>CGMG3: Methodology used for data collection</vt:lpstr>
      <vt:lpstr>CGMG3: Findings</vt:lpstr>
      <vt:lpstr>PowerPoint Presentation</vt:lpstr>
      <vt:lpstr>CGMG3: Gaps and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Harding, Kassandra</cp:lastModifiedBy>
  <cp:revision>60</cp:revision>
  <dcterms:created xsi:type="dcterms:W3CDTF">2016-10-26T16:35:43Z</dcterms:created>
  <dcterms:modified xsi:type="dcterms:W3CDTF">2018-03-13T22:31:50Z</dcterms:modified>
</cp:coreProperties>
</file>