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2" r:id="rId4"/>
    <p:sldId id="313" r:id="rId5"/>
    <p:sldId id="312" r:id="rId6"/>
    <p:sldId id="331" r:id="rId7"/>
    <p:sldId id="323" r:id="rId8"/>
    <p:sldId id="332" r:id="rId9"/>
    <p:sldId id="343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10" r:id="rId21"/>
    <p:sldId id="309" r:id="rId22"/>
    <p:sldId id="311" r:id="rId23"/>
    <p:sldId id="314" r:id="rId24"/>
    <p:sldId id="315" r:id="rId25"/>
    <p:sldId id="330" r:id="rId26"/>
    <p:sldId id="322" r:id="rId27"/>
    <p:sldId id="31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BA8"/>
    <a:srgbClr val="44546A"/>
    <a:srgbClr val="006192"/>
    <a:srgbClr val="004B70"/>
    <a:srgbClr val="993300"/>
    <a:srgbClr val="445369"/>
    <a:srgbClr val="FF66FF"/>
    <a:srgbClr val="FFCCFF"/>
    <a:srgbClr val="59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4" autoAdjust="0"/>
    <p:restoredTop sz="94755"/>
  </p:normalViewPr>
  <p:slideViewPr>
    <p:cSldViewPr snapToGrid="0" snapToObjects="1">
      <p:cViewPr varScale="1">
        <p:scale>
          <a:sx n="95" d="100"/>
          <a:sy n="95" d="100"/>
        </p:scale>
        <p:origin x="20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criteria and their descriptions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EAE5-02F7-ED42-9310-E9CF14A5626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01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27601"/>
            <a:ext cx="12192000" cy="612648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15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+mn-lt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+mn-lt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+mn-lt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51362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451362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4354" y="6451361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-5799"/>
            <a:ext cx="1594585" cy="101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9" y="4381"/>
            <a:ext cx="1034517" cy="1128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508656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TPDG8:</a:t>
            </a:r>
            <a:r>
              <a:rPr lang="en-US" sz="2000" b="1" dirty="0"/>
              <a:t> There exist national/subnational master trainers in breastfeeding (i.e. breastfeeding specialists or lactation consultants) who give support and training to facility-based and community-based health care professionals as well as community health workers.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722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401256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026" y="94659"/>
            <a:ext cx="10317344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u="sng" dirty="0"/>
              <a:t>TPDG9:</a:t>
            </a:r>
            <a:r>
              <a:rPr lang="en-US" sz="2200" b="1" dirty="0"/>
              <a:t> Breastfeeding training programs that are delivered by different entities through different modalities (e.g. face-to-face; on-line learning) are coordinated.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9830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816056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/>
              <a:t>TPDG10:</a:t>
            </a:r>
            <a:r>
              <a:rPr lang="en-US" sz="2400" b="1" dirty="0"/>
              <a:t> Breastfeeding information and skills are integrated into related training programs (e.g. maternal and child health, IMCI).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112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712608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758" y="94659"/>
            <a:ext cx="1020661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TPDG11:</a:t>
            </a:r>
            <a:r>
              <a:rPr lang="en-US" sz="2000" b="1" dirty="0"/>
              <a:t> National standards and guidelines for breastfeeding promotion and support have been developed and disseminated to all facilities and personnel providing maternity and newborn care.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5857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341593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758" y="100306"/>
            <a:ext cx="1009198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TPDG12:</a:t>
            </a:r>
            <a:r>
              <a:rPr lang="en-US" sz="2800" b="1" dirty="0"/>
              <a:t> Assessment systems are in place for designating BFHI/Ten Steps facilities.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996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462301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TPDG13:</a:t>
            </a:r>
            <a:r>
              <a:rPr lang="en-US" sz="2000" b="1" dirty="0"/>
              <a:t> Reassessment systems are in place to reevaluate designated Baby-Friendly/Ten Steps hospitals or maternity services to determine if they continue to adhere to the Baby- Friendly/Ten Steps criteria.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6672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396710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/>
              <a:t>TPDG14:</a:t>
            </a:r>
            <a:r>
              <a:rPr lang="en-US" sz="2400" b="1" dirty="0"/>
              <a:t> More than 66.6% of deliveries take place in hospitals and maternity facilities designated or reassessed as “Baby Friendly” in the last years.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47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705842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/>
              <a:t>TPDG15:</a:t>
            </a:r>
            <a:r>
              <a:rPr lang="en-US" sz="2400" b="1" dirty="0"/>
              <a:t> Health care facility-based community outreach and support activities related to breastfeeding are being implemented.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009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150376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/>
              <a:t>TPDG16:</a:t>
            </a:r>
            <a:r>
              <a:rPr lang="en-US" sz="2400" b="1" dirty="0"/>
              <a:t> Community-based breastfeeding outreach and support activities have national coverage.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2437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806355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758" y="94659"/>
            <a:ext cx="1020661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/>
              <a:t>TPDG17:</a:t>
            </a:r>
            <a:r>
              <a:rPr lang="en-US" sz="2400" b="1" dirty="0"/>
              <a:t> There are trained and certified lactation management specialists available to provide supportive supervision for breastfeeding program delivery.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84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 descr="Gear Team Members: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 txBox="1">
            <a:spLocks/>
          </p:cNvSpPr>
          <p:nvPr/>
        </p:nvSpPr>
        <p:spPr>
          <a:xfrm>
            <a:off x="681534" y="4262869"/>
            <a:ext cx="8919666" cy="967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3706-0C71-44D7-B2D3-0436CE561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XX 2018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Gear Team Members: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of the presenter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7D78CE-4358-43B0-A716-5533345A54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481" y="981635"/>
            <a:ext cx="9694862" cy="1713233"/>
          </a:xfrm>
        </p:spPr>
        <p:txBody>
          <a:bodyPr/>
          <a:lstStyle/>
          <a:p>
            <a:r>
              <a:rPr lang="en-US" dirty="0"/>
              <a:t>Training &amp; Program Delivery</a:t>
            </a:r>
          </a:p>
          <a:p>
            <a:r>
              <a:rPr lang="en-US" dirty="0"/>
              <a:t>Meeting 3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46179" y="6451362"/>
            <a:ext cx="8065969" cy="365125"/>
          </a:xfrm>
        </p:spPr>
        <p:txBody>
          <a:bodyPr/>
          <a:lstStyle/>
          <a:p>
            <a:r>
              <a:rPr lang="en-US" dirty="0"/>
              <a:t>Appendix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82640" y="6116537"/>
            <a:ext cx="630936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Interpretation:	XX Gear Strength 		                   (Range </a:t>
            </a:r>
            <a:r>
              <a:rPr lang="en-US" sz="2400" b="1" dirty="0" err="1"/>
              <a:t>x.x-x.x</a:t>
            </a:r>
            <a:r>
              <a:rPr lang="en-US" sz="2400" b="1" dirty="0"/>
              <a:t>)</a:t>
            </a:r>
          </a:p>
        </p:txBody>
      </p:sp>
      <p:graphicFrame>
        <p:nvGraphicFramePr>
          <p:cNvPr id="7" name="Table 6" descr="Table Row: Benchmark TPDG11&#10;Table Row: Benchmark TPDG12&#10;Table Row: Benchmark TPDG13&#10;Table Row: Benchmark TPDG14&#10;Table Row: Benchmark TPDG15&#10;Table Row: Benchmark TPDG16&#10;Table Row: Benchmark TPDG17&#10;Gear Total Score — GTS - Training &amp; Program Delivery">
            <a:extLst>
              <a:ext uri="{FF2B5EF4-FFF2-40B4-BE49-F238E27FC236}">
                <a16:creationId xmlns:a16="http://schemas.microsoft.com/office/drawing/2014/main" id="{6225621A-5E75-486E-8F05-FA62AB9B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972"/>
              </p:ext>
            </p:extLst>
          </p:nvPr>
        </p:nvGraphicFramePr>
        <p:xfrm>
          <a:off x="6044750" y="1060217"/>
          <a:ext cx="564014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1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251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Gear Total Score – GTS- </a:t>
                      </a:r>
                      <a:r>
                        <a:rPr lang="en-US" sz="2400" b="1"/>
                        <a:t>Training &amp; </a:t>
                      </a:r>
                      <a:r>
                        <a:rPr lang="en-US" sz="2400" b="1" dirty="0"/>
                        <a:t>Program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x.xx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 descr="Table Header: Benchmarks, Final Scores&#10;Table Row: Benchmark TPDG1&#10;Table Row: Benchmark TPDG2&#10;Table Row: Benchmark TPDG3&#10;Table Row: Benchmark TPDG4&#10;Table Row: Benchmark TPDG5&#10;Table Row: Benchmark TPDG6&#10;Table Row: Benchmark TPDG7&#10;Table Row: Benchmark TPDG8&#10;Table Row: Benchmark TPDG9&#10;Table Row: Benchmark TPDG10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08950"/>
              </p:ext>
            </p:extLst>
          </p:nvPr>
        </p:nvGraphicFramePr>
        <p:xfrm>
          <a:off x="374069" y="1060217"/>
          <a:ext cx="499095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1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251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38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TPDG10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4553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6680"/>
            <a:ext cx="11158329" cy="10999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/>
              <a:t>Training &amp; Program Delivery - GEAR TOTAL SCORE</a:t>
            </a:r>
          </a:p>
        </p:txBody>
      </p:sp>
    </p:spTree>
    <p:extLst>
      <p:ext uri="{BB962C8B-B14F-4D97-AF65-F5344CB8AC3E}">
        <p14:creationId xmlns:p14="http://schemas.microsoft.com/office/powerpoint/2010/main" val="2053229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9C12A-1DA4-449D-A07B-2BA2C09BE67F}"/>
              </a:ext>
            </a:extLst>
          </p:cNvPr>
          <p:cNvSpPr txBox="1">
            <a:spLocks/>
          </p:cNvSpPr>
          <p:nvPr/>
        </p:nvSpPr>
        <p:spPr>
          <a:xfrm>
            <a:off x="5486400" y="1341119"/>
            <a:ext cx="6492239" cy="492113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1pPr>
            <a:lvl2pPr marL="9144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2pPr>
            <a:lvl3pPr marL="13716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Recommendations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99D3-54C7-4442-86E2-37743C7F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5" y="1368425"/>
            <a:ext cx="4833730" cy="489383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Extracted from tables on previous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PG: Gaps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1067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1</a:t>
            </a:r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4120"/>
              </p:ext>
            </p:extLst>
          </p:nvPr>
        </p:nvGraphicFramePr>
        <p:xfrm>
          <a:off x="124178" y="1240389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3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561599"/>
              </p:ext>
            </p:extLst>
          </p:nvPr>
        </p:nvGraphicFramePr>
        <p:xfrm>
          <a:off x="124178" y="1167036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2</a:t>
            </a:r>
          </a:p>
        </p:txBody>
      </p:sp>
    </p:spTree>
    <p:extLst>
      <p:ext uri="{BB962C8B-B14F-4D97-AF65-F5344CB8AC3E}">
        <p14:creationId xmlns:p14="http://schemas.microsoft.com/office/powerpoint/2010/main" val="3740155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903027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3</a:t>
            </a:r>
          </a:p>
        </p:txBody>
      </p:sp>
    </p:spTree>
    <p:extLst>
      <p:ext uri="{BB962C8B-B14F-4D97-AF65-F5344CB8AC3E}">
        <p14:creationId xmlns:p14="http://schemas.microsoft.com/office/powerpoint/2010/main" val="547957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264889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4</a:t>
            </a:r>
          </a:p>
        </p:txBody>
      </p:sp>
    </p:spTree>
    <p:extLst>
      <p:ext uri="{BB962C8B-B14F-4D97-AF65-F5344CB8AC3E}">
        <p14:creationId xmlns:p14="http://schemas.microsoft.com/office/powerpoint/2010/main" val="1721601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9C25-51DE-3546-844B-AE0C79BDB01E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2" name="Table 1" descr="Table Headers: Criteria, Explanation&#10;Table row: Effectivenss, WIll this recommendation positively effect or impact breastfeeding outcomes? This is primarily assessed through understanding the existing evidence of the effect/impact of this recommendation elsewhere.&#10;&#10;Table row: Affordability, Is this recommendation financially viable? This is based on available information on costs of implementing and the likely means to pay for it.&#10;&#10;Table row: Feasibility, Are the necessary resources to implement the recommendation present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92616"/>
              </p:ext>
            </p:extLst>
          </p:nvPr>
        </p:nvGraphicFramePr>
        <p:xfrm>
          <a:off x="1418999" y="2203025"/>
          <a:ext cx="9354002" cy="362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57">
                  <a:extLst>
                    <a:ext uri="{9D8B030D-6E8A-4147-A177-3AD203B41FA5}">
                      <a16:colId xmlns:a16="http://schemas.microsoft.com/office/drawing/2014/main" val="2862687810"/>
                    </a:ext>
                  </a:extLst>
                </a:gridCol>
                <a:gridCol w="7118445">
                  <a:extLst>
                    <a:ext uri="{9D8B030D-6E8A-4147-A177-3AD203B41FA5}">
                      <a16:colId xmlns:a16="http://schemas.microsoft.com/office/drawing/2014/main" val="1599533462"/>
                    </a:ext>
                  </a:extLst>
                </a:gridCol>
              </a:tblGrid>
              <a:tr h="432270">
                <a:tc>
                  <a:txBody>
                    <a:bodyPr/>
                    <a:lstStyle/>
                    <a:p>
                      <a:r>
                        <a:rPr lang="en-US" sz="20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10466"/>
                  </a:ext>
                </a:extLst>
              </a:tr>
              <a:tr h="1385633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Will</a:t>
                      </a:r>
                      <a:r>
                        <a:rPr lang="en-US" sz="2000" baseline="0" dirty="0"/>
                        <a:t> this recommendation positively effect or impact breastfeeding outcomes? This is primarily assessed through understanding the existing evidence of the effect/impact of this recommendation elsewhere.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52019"/>
                  </a:ext>
                </a:extLst>
              </a:tr>
              <a:tr h="1065871">
                <a:tc>
                  <a:txBody>
                    <a:bodyPr/>
                    <a:lstStyle/>
                    <a:p>
                      <a:r>
                        <a:rPr lang="en-US" sz="2000" b="1" dirty="0"/>
                        <a:t>Affordability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</a:t>
                      </a:r>
                      <a:r>
                        <a:rPr lang="en-US" sz="2000" baseline="0" dirty="0"/>
                        <a:t> this recommendation financially viable? This is based on available information on costs of implementing and the likely means to pay for it.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66472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r>
                        <a:rPr lang="en-US" sz="2000" b="1" dirty="0"/>
                        <a:t>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Are</a:t>
                      </a:r>
                      <a:r>
                        <a:rPr lang="en-US" sz="2000" baseline="0" dirty="0"/>
                        <a:t> the </a:t>
                      </a:r>
                      <a:r>
                        <a:rPr lang="en-US" sz="2000" dirty="0"/>
                        <a:t>necessary resources to implement the recommendation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81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7516" y="1082378"/>
            <a:ext cx="1103055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452370" algn="l"/>
              </a:tabLs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ea typeface="Calibri" charset="0"/>
                <a:cs typeface="Times New Roman" charset="0"/>
              </a:rPr>
              <a:t>These top 3 criteria were chosen via a survey of BBF TAG members and country representatives from an original list of 8. Questions to assess each criteria developed by Yale BBF Team.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49736" y="67934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Criteria and Questions for Grading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 descr="blan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7" name="Table 6" descr="Table Headers: Date, Scoring Justification, Primary Score, Final Score, Data Source, Gaps Identifi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067563"/>
              </p:ext>
            </p:extLst>
          </p:nvPr>
        </p:nvGraphicFramePr>
        <p:xfrm>
          <a:off x="16626" y="1635583"/>
          <a:ext cx="12070749" cy="45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42446321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5295474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268137488"/>
                    </a:ext>
                  </a:extLst>
                </a:gridCol>
                <a:gridCol w="397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5330049"/>
                    </a:ext>
                  </a:extLst>
                </a:gridCol>
              </a:tblGrid>
              <a:tr h="720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302058"/>
                  </a:ext>
                </a:extLst>
              </a:tr>
              <a:tr h="379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492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8758" y="1126156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43" y="141415"/>
            <a:ext cx="1040327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TPDG1: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/>
              <a:t>A review of health provider schools and pre-service education programs for health care professionals that will care for mothers, infants and young children indicates that there are curricula that cover essential topics of breastfeeding.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37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358815"/>
              </p:ext>
            </p:extLst>
          </p:nvPr>
        </p:nvGraphicFramePr>
        <p:xfrm>
          <a:off x="32673" y="1658521"/>
          <a:ext cx="12161519" cy="441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3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4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49121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>
                <a:solidFill>
                  <a:srgbClr val="FFFFFF"/>
                </a:solidFill>
              </a:rPr>
              <a:t>TPDG2:</a:t>
            </a:r>
            <a:r>
              <a:rPr lang="en-US" sz="3200" b="1" dirty="0">
                <a:solidFill>
                  <a:srgbClr val="FFFFFF"/>
                </a:solidFill>
              </a:rPr>
              <a:t> The budget is adequate for breastfeeding protection, promotion and support activities.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2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606002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4659"/>
            <a:ext cx="11175925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TPDG3:</a:t>
            </a:r>
            <a:r>
              <a:rPr lang="en-US" sz="2000" b="1" dirty="0"/>
              <a:t> Facility-based health care professionals who care for mothers, infants and young children receive hands-on training in essential topics for counseling and support skills for breastfeeding.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58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106506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TPDG4:</a:t>
            </a:r>
            <a:r>
              <a:rPr lang="en-US" sz="2000" b="1" dirty="0"/>
              <a:t> Community-based health care professionals who care for mothers, infants and young children are trained on the essential breastfeeding topics as well as their responsibilities under the Code implementation.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369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262678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142" y="94659"/>
            <a:ext cx="10131227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TPDG5:</a:t>
            </a:r>
            <a:r>
              <a:rPr lang="en-US" sz="2000" b="1" dirty="0"/>
              <a:t> Community-based health care professionals who care for mothers, infants and young children receive hands-on training in essential topics for counseling and support skills for breastfeeding.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848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930629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8" y="94659"/>
            <a:ext cx="1002844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TPDG6:</a:t>
            </a:r>
            <a:r>
              <a:rPr lang="en-US" sz="2000" b="1" dirty="0"/>
              <a:t> Community health workers and volunteers that work with mothers, infants and young children are trained on the essential breastfeeding topics as well as their responsibilities under the Code implementation.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576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432248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142" y="94659"/>
            <a:ext cx="10131227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/>
              <a:t>TPDG7:</a:t>
            </a:r>
            <a:r>
              <a:rPr lang="en-US" sz="2000" b="1" dirty="0"/>
              <a:t> Community health workers and volunteers that work with mothers, infants and young children receive hands-on training in essential topics for counseling and support skills for breastfeeding.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743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1564</Words>
  <Application>Microsoft Macintosh PowerPoint</Application>
  <PresentationFormat>Widescreen</PresentationFormat>
  <Paragraphs>483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TPDG1: A review of health provider schools and pre-service education programs for health care professionals that will care for mothers, infants and young children indicates that there are curricula that cover essential topics of breastfeeding.</vt:lpstr>
      <vt:lpstr>TPDG2: The budget is adequate for breastfeeding protection, promotion and support activities.</vt:lpstr>
      <vt:lpstr>TPDG3: Facility-based health care professionals who care for mothers, infants and young children receive hands-on training in essential topics for counseling and support skills for breastfeeding.</vt:lpstr>
      <vt:lpstr>TPDG4: Community-based health care professionals who care for mothers, infants and young children are trained on the essential breastfeeding topics as well as their responsibilities under the Code implementation.</vt:lpstr>
      <vt:lpstr>TPDG5: Community-based health care professionals who care for mothers, infants and young children receive hands-on training in essential topics for counseling and support skills for breastfeeding.</vt:lpstr>
      <vt:lpstr>TPDG6: Community health workers and volunteers that work with mothers, infants and young children are trained on the essential breastfeeding topics as well as their responsibilities under the Code implementation.</vt:lpstr>
      <vt:lpstr>TPDG7: Community health workers and volunteers that work with mothers, infants and young children receive hands-on training in essential topics for counseling and support skills for breastfeeding.</vt:lpstr>
      <vt:lpstr>TPDG8: There exist national/subnational master trainers in breastfeeding (i.e. breastfeeding specialists or lactation consultants) who give support and training to facility-based and community-based health care professionals as well as community health workers.</vt:lpstr>
      <vt:lpstr>TPDG9: Breastfeeding training programs that are delivered by different entities through different modalities (e.g. face-to-face; on-line learning) are coordinated.</vt:lpstr>
      <vt:lpstr>TPDG10: Breastfeeding information and skills are integrated into related training programs (e.g. maternal and child health, IMCI).</vt:lpstr>
      <vt:lpstr>TPDG11: National standards and guidelines for breastfeeding promotion and support have been developed and disseminated to all facilities and personnel providing maternity and newborn care.</vt:lpstr>
      <vt:lpstr>TPDG12: Assessment systems are in place for designating BFHI/Ten Steps facilities.</vt:lpstr>
      <vt:lpstr>TPDG13: Reassessment systems are in place to reevaluate designated Baby-Friendly/Ten Steps hospitals or maternity services to determine if they continue to adhere to the Baby- Friendly/Ten Steps criteria.</vt:lpstr>
      <vt:lpstr>TPDG14: More than 66.6% of deliveries take place in hospitals and maternity facilities designated or reassessed as “Baby Friendly” in the last years.</vt:lpstr>
      <vt:lpstr>TPDG15: Health care facility-based community outreach and support activities related to breastfeeding are being implemented.</vt:lpstr>
      <vt:lpstr>TPDG16: Community-based breastfeeding outreach and support activities have national coverage.</vt:lpstr>
      <vt:lpstr>TPDG17: There are trained and certified lactation management specialists available to provide supportive supervision for breastfeeding program delivery.</vt:lpstr>
      <vt:lpstr>Training &amp; Program Delivery - GEAR TOTAL SCORE</vt:lpstr>
      <vt:lpstr>PG: Gaps and Recommendations</vt:lpstr>
      <vt:lpstr>Recommendation 1</vt:lpstr>
      <vt:lpstr>Recommendation 2</vt:lpstr>
      <vt:lpstr>Recommendation 3</vt:lpstr>
      <vt:lpstr>Recommendation 4</vt:lpstr>
      <vt:lpstr>Criteria and Questions for Grading Recommendations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169</cp:revision>
  <dcterms:created xsi:type="dcterms:W3CDTF">2016-10-26T16:35:43Z</dcterms:created>
  <dcterms:modified xsi:type="dcterms:W3CDTF">2019-11-06T15:41:46Z</dcterms:modified>
</cp:coreProperties>
</file>