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2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36A"/>
    <a:srgbClr val="8397B0"/>
    <a:srgbClr val="B57BA8"/>
    <a:srgbClr val="E94785"/>
    <a:srgbClr val="E758E0"/>
    <a:srgbClr val="00FDFF"/>
    <a:srgbClr val="57CBFC"/>
    <a:srgbClr val="ADB8CA"/>
    <a:srgbClr val="59AAD1"/>
    <a:srgbClr val="445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3" autoAdjust="0"/>
    <p:restoredTop sz="78701" autoAdjust="0"/>
  </p:normalViewPr>
  <p:slideViewPr>
    <p:cSldViewPr snapToGrid="0" snapToObjects="1">
      <p:cViewPr varScale="1">
        <p:scale>
          <a:sx n="119" d="100"/>
          <a:sy n="119" d="100"/>
        </p:scale>
        <p:origin x="224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Country Name, Director/Coordinator Name, and Committee Members’ Names</a:t>
            </a:r>
            <a:r>
              <a:rPr lang="en-US" baseline="0" dirty="0"/>
              <a:t>]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2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agenda for meeting 4 and illustrate example of priority recommendation: the Code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agenda for meeting 4 and illustrate example of priority recommendation: the Code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1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table for Priority Recommendation 1 and 3-5 proposed actions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1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table for Priority Recommendation 2 and 3-5 proposed actions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table for Priority Recommendation 3 and 3-5 proposed actions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table for Priority Recommendation 4 and 3-5 proposed actions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Fill out table for Priority Recommendation 5 and 3-5 proposed actions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83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[</a:t>
            </a:r>
            <a:r>
              <a:rPr lang="en-US" b="1">
                <a:solidFill>
                  <a:srgbClr val="FF0000"/>
                </a:solidFill>
              </a:rPr>
              <a:t>Instructions</a:t>
            </a:r>
            <a:r>
              <a:rPr lang="en-US" b="1" baseline="0">
                <a:solidFill>
                  <a:srgbClr val="FF0000"/>
                </a:solidFill>
              </a:rPr>
              <a:t> for BBF Country Director/Coordinator: Closing words</a:t>
            </a:r>
            <a:r>
              <a:rPr lang="en-US" baseline="0"/>
              <a:t>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F5E2-1892-7246-BC67-21CE6164C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76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1008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Myriad Pro" charset="0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Myriad Pro" charset="0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Myriad Pro" charset="0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356350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3410" y="6356350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0"/>
            <a:ext cx="1594585" cy="1376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footer"/>
          <p:cNvSpPr/>
          <p:nvPr/>
        </p:nvSpPr>
        <p:spPr>
          <a:xfrm>
            <a:off x="0" y="6008311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6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sz="26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9201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57BA8"/>
                </a:solidFill>
              </a:rPr>
              <a:t>Becoming Breastfeeding Friendly (BBF) </a:t>
            </a:r>
          </a:p>
          <a:p>
            <a:pPr algn="ctr"/>
            <a:r>
              <a:rPr lang="en-US" sz="4400" b="1" dirty="0">
                <a:solidFill>
                  <a:srgbClr val="B57BA8"/>
                </a:solidFill>
              </a:rPr>
              <a:t>Policy Recommendation Development</a:t>
            </a:r>
          </a:p>
          <a:p>
            <a:pPr algn="ctr"/>
            <a:endParaRPr lang="en-US" dirty="0">
              <a:solidFill>
                <a:srgbClr val="B57BA8"/>
              </a:solidFill>
            </a:endParaRPr>
          </a:p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 and Development of Key Actions</a:t>
            </a:r>
            <a:endParaRPr lang="en-US" sz="3500" b="1" dirty="0">
              <a:solidFill>
                <a:srgbClr val="44536A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486273" y="6370638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6" name="Picture 5" descr="BBF Gea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349" y="3161125"/>
            <a:ext cx="3267700" cy="2682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6187" y="6242196"/>
            <a:ext cx="1027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[BBF Country Name, Director Name, Committee Members’ Names]</a:t>
            </a:r>
          </a:p>
        </p:txBody>
      </p:sp>
    </p:spTree>
    <p:extLst>
      <p:ext uri="{BB962C8B-B14F-4D97-AF65-F5344CB8AC3E}">
        <p14:creationId xmlns:p14="http://schemas.microsoft.com/office/powerpoint/2010/main" val="71278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236"/>
            <a:ext cx="1219200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B57BA8"/>
                </a:solidFill>
              </a:rPr>
              <a:t>Recommendation Grading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2</a:t>
            </a:r>
          </a:p>
        </p:txBody>
      </p:sp>
      <p:graphicFrame>
        <p:nvGraphicFramePr>
          <p:cNvPr id="9" name="Table 8" descr="Table -&#10;Columns = Recommendation, Effectiveness Score, Affordability Score, Feasibility Score, Reommendation Sco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58852"/>
              </p:ext>
            </p:extLst>
          </p:nvPr>
        </p:nvGraphicFramePr>
        <p:xfrm>
          <a:off x="870154" y="939592"/>
          <a:ext cx="10323869" cy="559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41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Recommendation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Effectiveness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Score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Affordability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Score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Feasibility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Score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B57BA8"/>
                          </a:solidFill>
                        </a:rPr>
                        <a:t>Recommendation Score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1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2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3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4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5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6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7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8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9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rgbClr val="B57BA8"/>
                          </a:solidFill>
                        </a:rPr>
                        <a:t>10</a:t>
                      </a: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rgbClr val="B57BA8"/>
                        </a:solidFill>
                      </a:endParaRPr>
                    </a:p>
                  </a:txBody>
                  <a:tcPr marL="115560" marR="115560" marT="57780" marB="57780">
                    <a:solidFill>
                      <a:srgbClr val="B57BA8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56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3277"/>
            <a:ext cx="1219200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B57BA8"/>
                </a:solidFill>
              </a:rPr>
              <a:t>Priority Recommendations &amp; Proposed Actions: Example</a:t>
            </a:r>
          </a:p>
        </p:txBody>
      </p:sp>
      <p:pic>
        <p:nvPicPr>
          <p:cNvPr id="5" name="Picture 4" descr="Table &#10;Headers Priority Recommendation, Proposed Actions&#10;&#10;Row: Strengthen enforcement of Code of Marketing of Breast Milk Substitutes within 5 years&#10;&#10;Proposed Actions: • Develop a budget line for monitoringand enformcement of the national law&#10;• Develop a monitoring system at national and local levels&#10;•Develop a penalities system be in accordance with severity&#10;• Develop and define a mult-sectorial enforcement strategy&#10;• Educate health professionals about the law and code violation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7"/>
          <a:stretch/>
        </p:blipFill>
        <p:spPr>
          <a:xfrm>
            <a:off x="1604215" y="2678577"/>
            <a:ext cx="8999875" cy="28198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4215" y="1488861"/>
            <a:ext cx="8999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charset="0"/>
                <a:ea typeface="Calibri" charset="0"/>
                <a:cs typeface="Times New Roman" charset="0"/>
              </a:rPr>
              <a:t>During meeting 4</a:t>
            </a:r>
            <a:r>
              <a:rPr lang="en-US" dirty="0">
                <a:latin typeface="Times New Roman" charset="0"/>
                <a:ea typeface="Calibri" charset="0"/>
                <a:cs typeface="Times New Roman" charset="0"/>
              </a:rPr>
              <a:t>: </a:t>
            </a:r>
          </a:p>
          <a:p>
            <a:r>
              <a:rPr lang="en-US" dirty="0">
                <a:latin typeface="Times New Roman" charset="0"/>
                <a:ea typeface="Calibri" charset="0"/>
                <a:cs typeface="Times New Roman" charset="0"/>
              </a:rPr>
              <a:t>Include the priority recommendations that emerged from the prioritization process and develop proposed actions for each recommendation </a:t>
            </a:r>
            <a:r>
              <a:rPr lang="en-US" b="1" dirty="0">
                <a:latin typeface="Times New Roman" charset="0"/>
                <a:ea typeface="Calibri" charset="0"/>
                <a:cs typeface="Times New Roman" charset="0"/>
              </a:rPr>
              <a:t>in the 4</a:t>
            </a:r>
            <a:r>
              <a:rPr lang="en-US" b="1" baseline="30000" dirty="0">
                <a:latin typeface="Times New Roman" charset="0"/>
                <a:ea typeface="Calibri" charset="0"/>
                <a:cs typeface="Times New Roman" charset="0"/>
              </a:rPr>
              <a:t>th</a:t>
            </a:r>
            <a:r>
              <a:rPr lang="en-US" b="1" dirty="0">
                <a:latin typeface="Times New Roman" charset="0"/>
                <a:ea typeface="Calibri" charset="0"/>
                <a:cs typeface="Times New Roman" charset="0"/>
              </a:rPr>
              <a:t> meeting</a:t>
            </a:r>
            <a:r>
              <a:rPr lang="en-US" dirty="0">
                <a:latin typeface="Times New Roman" charset="0"/>
                <a:ea typeface="Calibri" charset="0"/>
                <a:cs typeface="Times New Roman" charset="0"/>
              </a:rPr>
              <a:t>. 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695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88142" y="364787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Recommendations &amp; Proposed Actions:     Priority Recommendation 1</a:t>
            </a:r>
          </a:p>
        </p:txBody>
      </p:sp>
      <p:graphicFrame>
        <p:nvGraphicFramePr>
          <p:cNvPr id="8" name="Table 7" descr="Table&#10;Column headers= Priority Recommendation 1, Proposed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02557"/>
              </p:ext>
            </p:extLst>
          </p:nvPr>
        </p:nvGraphicFramePr>
        <p:xfrm>
          <a:off x="309716" y="1843548"/>
          <a:ext cx="11608617" cy="3785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Priority Recommendation 1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222" marR="132222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Proposed Actions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222" marR="132222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1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222" marR="132222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32222" marR="132222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5998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88142" y="499515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Recommendations &amp; Proposed Actions:     Priority Recommendation 2</a:t>
            </a:r>
          </a:p>
        </p:txBody>
      </p:sp>
      <p:graphicFrame>
        <p:nvGraphicFramePr>
          <p:cNvPr id="9" name="Table 8" descr="Table&#10;Headers=Priority Recommendation 2, Proposed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4370"/>
              </p:ext>
            </p:extLst>
          </p:nvPr>
        </p:nvGraphicFramePr>
        <p:xfrm>
          <a:off x="367143" y="1881631"/>
          <a:ext cx="11477052" cy="3818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7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44536A"/>
                          </a:solidFill>
                          <a:effectLst/>
                        </a:rPr>
                        <a:t>Priority Recommendation 2</a:t>
                      </a:r>
                      <a:endParaRPr lang="en-US" sz="22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568" marR="13256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44536A"/>
                          </a:solidFill>
                          <a:effectLst/>
                        </a:rPr>
                        <a:t>Proposed Actions</a:t>
                      </a:r>
                      <a:endParaRPr lang="en-US" sz="22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568" marR="13256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568" marR="13256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endParaRPr lang="en-US" sz="22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32568" marR="13256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8236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88142" y="379535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Recommendations &amp; Proposed Actions:     Priority Recommendation 3</a:t>
            </a:r>
          </a:p>
        </p:txBody>
      </p:sp>
      <p:graphicFrame>
        <p:nvGraphicFramePr>
          <p:cNvPr id="6" name="Table 5" descr="Table&#10;Headers=Priority Recommendation 3, Proposed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95417"/>
              </p:ext>
            </p:extLst>
          </p:nvPr>
        </p:nvGraphicFramePr>
        <p:xfrm>
          <a:off x="323307" y="1638157"/>
          <a:ext cx="11535896" cy="3833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4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1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Priority Recommendation 3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3248" marR="13324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Proposed Actions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3248" marR="13324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3248" marR="13324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33248" marR="133248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4191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88142" y="379535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Recommendations &amp; Proposed Actions:     Priority Recommendation 4</a:t>
            </a:r>
          </a:p>
        </p:txBody>
      </p:sp>
      <p:graphicFrame>
        <p:nvGraphicFramePr>
          <p:cNvPr id="6" name="Table 5" descr="Table&#10;Headers=Priority Recommendation 4, Proposed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54534"/>
              </p:ext>
            </p:extLst>
          </p:nvPr>
        </p:nvGraphicFramePr>
        <p:xfrm>
          <a:off x="352804" y="1711899"/>
          <a:ext cx="11491512" cy="3818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3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Priority Recommendation 4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Proposed Actions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5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659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88142" y="379535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4536A"/>
                </a:solidFill>
              </a:rPr>
              <a:t>Priority Recommendations &amp; Proposed Actions:     Priority Recommendation 5</a:t>
            </a:r>
          </a:p>
        </p:txBody>
      </p:sp>
      <p:graphicFrame>
        <p:nvGraphicFramePr>
          <p:cNvPr id="6" name="Table 5" descr="Table&#10;Headers=Priority Recommendation 5, Proposed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13157"/>
              </p:ext>
            </p:extLst>
          </p:nvPr>
        </p:nvGraphicFramePr>
        <p:xfrm>
          <a:off x="294968" y="1697151"/>
          <a:ext cx="11623091" cy="3818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Priority Recommendation 5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rgbClr val="44536A"/>
                          </a:solidFill>
                          <a:effectLst/>
                        </a:rPr>
                        <a:t>Proposed Actions</a:t>
                      </a: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5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endParaRPr lang="en-US" sz="2100" dirty="0">
                        <a:solidFill>
                          <a:srgbClr val="44536A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32735" marR="132735" marT="0" marB="0">
                    <a:solidFill>
                      <a:srgbClr val="8397B0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0720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53277"/>
            <a:ext cx="12192000" cy="7321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44536A"/>
                </a:solidFill>
              </a:rPr>
              <a:t>   Conclusion</a:t>
            </a:r>
          </a:p>
        </p:txBody>
      </p:sp>
      <p:pic>
        <p:nvPicPr>
          <p:cNvPr id="6" name="Picture 5" descr="BBF Gea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17" y="1367060"/>
            <a:ext cx="5619136" cy="4612114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10604090" y="6356350"/>
            <a:ext cx="9466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tx2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2193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13545</TotalTime>
  <Words>367</Words>
  <Application>Microsoft Macintosh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Symbol</vt:lpstr>
      <vt:lpstr>Times New Roman</vt:lpstr>
      <vt:lpstr>Wingdings</vt:lpstr>
      <vt:lpstr>Office Theme</vt:lpstr>
      <vt:lpstr>PowerPoint Presentation</vt:lpstr>
      <vt:lpstr>Recommendation Grading</vt:lpstr>
      <vt:lpstr>Priority Recommendations &amp; Proposed Actions: Example</vt:lpstr>
      <vt:lpstr>Priority Recommendations &amp; Proposed Actions:     Priority Recommendation 1</vt:lpstr>
      <vt:lpstr>Priority Recommendations &amp; Proposed Actions:     Priority Recommendation 2</vt:lpstr>
      <vt:lpstr>Priority Recommendations &amp; Proposed Actions:     Priority Recommendation 3</vt:lpstr>
      <vt:lpstr>Priority Recommendations &amp; Proposed Actions:     Priority Recommendation 4</vt:lpstr>
      <vt:lpstr>Priority Recommendations &amp; Proposed Actions:     Priority Recommendation 5</vt:lpstr>
      <vt:lpstr>   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780</cp:revision>
  <dcterms:created xsi:type="dcterms:W3CDTF">2016-10-26T16:35:43Z</dcterms:created>
  <dcterms:modified xsi:type="dcterms:W3CDTF">2019-11-05T14:07:11Z</dcterms:modified>
</cp:coreProperties>
</file>