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wdp" ContentType="image/vnd.ms-photo"/>
  <Default Extension="m4a" ContentType="audio/mp4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433" r:id="rId2"/>
    <p:sldId id="435" r:id="rId3"/>
    <p:sldId id="494" r:id="rId4"/>
    <p:sldId id="495" r:id="rId5"/>
    <p:sldId id="501" r:id="rId6"/>
    <p:sldId id="500" r:id="rId7"/>
    <p:sldId id="498" r:id="rId8"/>
  </p:sldIdLst>
  <p:sldSz cx="12192000" cy="6858000"/>
  <p:notesSz cx="6858000" cy="10953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race Carroll" initials="GC" lastIdx="2" clrIdx="0">
    <p:extLst/>
  </p:cmAuthor>
  <p:cmAuthor id="2" name="Grace Carroll" initials="GC [2]" lastIdx="1" clrIdx="1">
    <p:extLst/>
  </p:cmAuthor>
  <p:cmAuthor id="3" name="Grace Carroll" initials="GC [3]" lastIdx="1" clrIdx="2">
    <p:extLst/>
  </p:cmAuthor>
  <p:cmAuthor id="4" name="Grace Carroll" initials="GC [4]" lastIdx="1" clrIdx="3">
    <p:extLst/>
  </p:cmAuthor>
  <p:cmAuthor id="5" name="Grace Carroll" initials="GC [5]" lastIdx="1" clrIdx="4">
    <p:extLst/>
  </p:cmAuthor>
  <p:cmAuthor id="6" name="Grace Carroll" initials="GC [6]" lastIdx="1" clrIdx="5">
    <p:extLst/>
  </p:cmAuthor>
  <p:cmAuthor id="7" name="Grace Carroll" initials="GC [7]" lastIdx="1" clrIdx="6">
    <p:extLst/>
  </p:cmAuthor>
  <p:cmAuthor id="8" name="Grace Carroll" initials="GC [8]" lastIdx="1" clrIdx="7">
    <p:extLst/>
  </p:cmAuthor>
  <p:cmAuthor id="9" name="Grace Carroll" initials="GC [9]" lastIdx="1" clrIdx="8">
    <p:extLst/>
  </p:cmAuthor>
  <p:cmAuthor id="10" name="Grace Carroll" initials="GC [10]" lastIdx="1" clrIdx="9">
    <p:extLst/>
  </p:cmAuthor>
  <p:cmAuthor id="11" name="Grace Carroll" initials="GC [11]" lastIdx="1" clrIdx="10">
    <p:extLst/>
  </p:cmAuthor>
  <p:cmAuthor id="12" name="Grace Carroll" initials="GC [12]" lastIdx="1" clrIdx="11">
    <p:extLst/>
  </p:cmAuthor>
  <p:cmAuthor id="13" name="Grace Carroll" initials="GC [13]" lastIdx="1" clrIdx="12">
    <p:extLst/>
  </p:cmAuthor>
  <p:cmAuthor id="14" name="Grace Carroll" initials="GC [14]" lastIdx="1" clrIdx="13">
    <p:extLst/>
  </p:cmAuthor>
  <p:cmAuthor id="15" name="Grace Carroll" initials="GC [15]" lastIdx="1" clrIdx="14">
    <p:extLst/>
  </p:cmAuthor>
  <p:cmAuthor id="16" name="Grace Carroll" initials="GC [16]" lastIdx="1" clrIdx="15">
    <p:extLst/>
  </p:cmAuthor>
  <p:cmAuthor id="17" name="Grace Carroll" initials="GC [17]" lastIdx="1" clrIdx="16">
    <p:extLst/>
  </p:cmAuthor>
  <p:cmAuthor id="18" name="Grace Carroll" initials="GC [18]" lastIdx="1" clrIdx="17">
    <p:extLst/>
  </p:cmAuthor>
  <p:cmAuthor id="19" name="Grace Carroll" initials="GC [19]" lastIdx="1" clrIdx="18">
    <p:extLst/>
  </p:cmAuthor>
  <p:cmAuthor id="20" name="Grace Carroll" initials="GC [20]" lastIdx="1" clrIdx="19">
    <p:extLst/>
  </p:cmAuthor>
  <p:cmAuthor id="21" name="Microsoft Office User" initials="Office" lastIdx="35" clrIdx="20">
    <p:extLst/>
  </p:cmAuthor>
  <p:cmAuthor id="22" name="Microsoft Office User" initials="Office [2]" lastIdx="1" clrIdx="21">
    <p:extLst/>
  </p:cmAuthor>
  <p:cmAuthor id="23" name="Microsoft Office User" initials="Office [3]" lastIdx="1" clrIdx="22">
    <p:extLst/>
  </p:cmAuthor>
  <p:cmAuthor id="24" name="Microsoft Office User" initials="Office [4]" lastIdx="1" clrIdx="23">
    <p:extLst/>
  </p:cmAuthor>
  <p:cmAuthor id="25" name="Microsoft Office User" initials="Office [5]" lastIdx="1" clrIdx="24">
    <p:extLst/>
  </p:cmAuthor>
  <p:cmAuthor id="26" name="Buccini, Gabriela" initials="BG" lastIdx="9" clrIdx="25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5369"/>
    <a:srgbClr val="ADB8CA"/>
    <a:srgbClr val="B57BA8"/>
    <a:srgbClr val="8397B0"/>
    <a:srgbClr val="44536A"/>
    <a:srgbClr val="59AA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79" autoAdjust="0"/>
    <p:restoredTop sz="83642" autoAdjust="0"/>
  </p:normalViewPr>
  <p:slideViewPr>
    <p:cSldViewPr snapToGrid="0" snapToObjects="1">
      <p:cViewPr>
        <p:scale>
          <a:sx n="108" d="100"/>
          <a:sy n="108" d="100"/>
        </p:scale>
        <p:origin x="736" y="-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5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notesMaster" Target="notesMasters/notesMaster1.xml"/><Relationship Id="rId10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A6924D0F-7A78-4BB3-AB6F-8F157841887D}"/>
    <pc:docChg chg="modSld">
      <pc:chgData name="" userId="" providerId="" clId="Web-{A6924D0F-7A78-4BB3-AB6F-8F157841887D}" dt="2018-06-15T13:14:34.220" v="101"/>
      <pc:docMkLst>
        <pc:docMk/>
      </pc:docMkLst>
      <pc:sldChg chg="modSp">
        <pc:chgData name="" userId="" providerId="" clId="Web-{A6924D0F-7A78-4BB3-AB6F-8F157841887D}" dt="2018-06-15T13:03:49.158" v="2" actId="20577"/>
        <pc:sldMkLst>
          <pc:docMk/>
          <pc:sldMk cId="1540445533" sldId="433"/>
        </pc:sldMkLst>
        <pc:spChg chg="mod">
          <ac:chgData name="" userId="" providerId="" clId="Web-{A6924D0F-7A78-4BB3-AB6F-8F157841887D}" dt="2018-06-15T13:03:49.158" v="2" actId="20577"/>
          <ac:spMkLst>
            <pc:docMk/>
            <pc:sldMk cId="1540445533" sldId="433"/>
            <ac:spMk id="8" creationId="{33BC2B2D-70AB-2648-ABAC-7D4A759BD7CC}"/>
          </ac:spMkLst>
        </pc:spChg>
      </pc:sldChg>
      <pc:sldChg chg="modNotes">
        <pc:chgData name="" userId="" providerId="" clId="Web-{A6924D0F-7A78-4BB3-AB6F-8F157841887D}" dt="2018-06-15T13:06:25.938" v="30"/>
        <pc:sldMkLst>
          <pc:docMk/>
          <pc:sldMk cId="297253832" sldId="494"/>
        </pc:sldMkLst>
      </pc:sldChg>
      <pc:sldChg chg="modSp modNotes">
        <pc:chgData name="" userId="" providerId="" clId="Web-{A6924D0F-7A78-4BB3-AB6F-8F157841887D}" dt="2018-06-15T13:09:50.909" v="83"/>
        <pc:sldMkLst>
          <pc:docMk/>
          <pc:sldMk cId="640833817" sldId="495"/>
        </pc:sldMkLst>
        <pc:spChg chg="mod">
          <ac:chgData name="" userId="" providerId="" clId="Web-{A6924D0F-7A78-4BB3-AB6F-8F157841887D}" dt="2018-06-15T13:08:12.890" v="33" actId="20577"/>
          <ac:spMkLst>
            <pc:docMk/>
            <pc:sldMk cId="640833817" sldId="495"/>
            <ac:spMk id="2" creationId="{00000000-0000-0000-0000-000000000000}"/>
          </ac:spMkLst>
        </pc:spChg>
      </pc:sldChg>
      <pc:sldChg chg="modSp">
        <pc:chgData name="" userId="" providerId="" clId="Web-{A6924D0F-7A78-4BB3-AB6F-8F157841887D}" dt="2018-06-15T13:14:34.220" v="101"/>
        <pc:sldMkLst>
          <pc:docMk/>
          <pc:sldMk cId="157596170" sldId="500"/>
        </pc:sldMkLst>
        <pc:graphicFrameChg chg="mod modGraphic">
          <ac:chgData name="" userId="" providerId="" clId="Web-{A6924D0F-7A78-4BB3-AB6F-8F157841887D}" dt="2018-06-15T13:14:34.220" v="101"/>
          <ac:graphicFrameMkLst>
            <pc:docMk/>
            <pc:sldMk cId="157596170" sldId="500"/>
            <ac:graphicFrameMk id="6" creationId="{00000000-0000-0000-0000-000000000000}"/>
          </ac:graphicFrameMkLst>
        </pc:graphicFrameChg>
      </pc:sldChg>
      <pc:sldChg chg="modNotes">
        <pc:chgData name="" userId="" providerId="" clId="Web-{A6924D0F-7A78-4BB3-AB6F-8F157841887D}" dt="2018-06-15T13:11:23.236" v="91"/>
        <pc:sldMkLst>
          <pc:docMk/>
          <pc:sldMk cId="1755676471" sldId="501"/>
        </pc:sldMkLst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1F5C73-F315-194A-A984-1B6672232242}" type="datetimeFigureOut">
              <a:rPr lang="en-US" smtClean="0"/>
              <a:t>6/22/18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B4F5E2-1892-7246-BC67-21CE6164C3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695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[Welcome + introductions]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4F5E2-1892-7246-BC67-21CE6164C3CE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2248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 smtClean="0"/>
              <a:t>The goals </a:t>
            </a:r>
            <a:r>
              <a:rPr lang="en-US" baseline="0" dirty="0" smtClean="0"/>
              <a:t>of this training series are to:</a:t>
            </a:r>
            <a:endParaRPr lang="en-US" dirty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[CLICK] </a:t>
            </a:r>
            <a:r>
              <a:rPr lang="en-US" dirty="0" smtClean="0"/>
              <a:t>Understand</a:t>
            </a:r>
            <a:r>
              <a:rPr lang="en-US" baseline="0" dirty="0" smtClean="0"/>
              <a:t> t</a:t>
            </a:r>
            <a:r>
              <a:rPr lang="en-US" dirty="0" smtClean="0"/>
              <a:t>he </a:t>
            </a:r>
            <a:r>
              <a:rPr lang="en-US" dirty="0"/>
              <a:t>background on </a:t>
            </a:r>
            <a:r>
              <a:rPr lang="en-US" baseline="0" dirty="0"/>
              <a:t>BBF brief </a:t>
            </a:r>
            <a:r>
              <a:rPr lang="en-US" baseline="0" dirty="0" smtClean="0"/>
              <a:t>development and reasons why we are conducting this training</a:t>
            </a:r>
            <a:endParaRPr lang="en-US" baseline="0" dirty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[CLICK] </a:t>
            </a:r>
            <a:r>
              <a:rPr lang="en-US" dirty="0" smtClean="0"/>
              <a:t>Learn how </a:t>
            </a:r>
            <a:r>
              <a:rPr lang="en-US" dirty="0"/>
              <a:t>to write a</a:t>
            </a:r>
            <a:r>
              <a:rPr lang="en-US" baseline="0" dirty="0"/>
              <a:t> BBF 1-pager</a:t>
            </a:r>
            <a:endParaRPr lang="en-US" dirty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[CLICK] </a:t>
            </a:r>
            <a:r>
              <a:rPr lang="en-US" dirty="0" smtClean="0"/>
              <a:t>Learn how </a:t>
            </a:r>
            <a:r>
              <a:rPr lang="en-US" dirty="0"/>
              <a:t>to develop a BBF </a:t>
            </a:r>
            <a:r>
              <a:rPr lang="en-US" dirty="0" err="1"/>
              <a:t>infograph</a:t>
            </a:r>
            <a:endParaRPr lang="en-US" dirty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[CLICK] </a:t>
            </a:r>
            <a:r>
              <a:rPr lang="en-US" dirty="0" smtClean="0"/>
              <a:t>Learn </a:t>
            </a:r>
            <a:r>
              <a:rPr lang="en-US" baseline="0" dirty="0" smtClean="0"/>
              <a:t>h</a:t>
            </a:r>
            <a:r>
              <a:rPr lang="en-US" dirty="0" smtClean="0"/>
              <a:t>ow</a:t>
            </a:r>
            <a:r>
              <a:rPr lang="en-US" baseline="0" dirty="0" smtClean="0"/>
              <a:t> </a:t>
            </a:r>
            <a:r>
              <a:rPr lang="en-US" baseline="0" dirty="0"/>
              <a:t>to write a BBF policy brief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baseline="0" dirty="0"/>
              <a:t>[CLICK] </a:t>
            </a:r>
            <a:r>
              <a:rPr lang="en-US" baseline="0" dirty="0" smtClean="0"/>
              <a:t>Understand techniques for branding + designing BBF briefs</a:t>
            </a:r>
            <a:endParaRPr lang="en-US" baseline="0" dirty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baseline="0" dirty="0"/>
              <a:t>[CLICK] </a:t>
            </a:r>
            <a:r>
              <a:rPr lang="en-US" baseline="0" dirty="0" smtClean="0"/>
              <a:t>Summarize everything learned and conclude the series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4F5E2-1892-7246-BC67-21CE6164C3C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1647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So,</a:t>
            </a:r>
            <a:r>
              <a:rPr lang="en-US" baseline="0" dirty="0"/>
              <a:t> f</a:t>
            </a:r>
            <a:r>
              <a:rPr lang="en-US" dirty="0"/>
              <a:t>irst,</a:t>
            </a:r>
            <a:r>
              <a:rPr lang="en-US" baseline="0" dirty="0"/>
              <a:t> we are going to discuss why this training was developed by sharing the interactive, formative research process that the BBF-Yale team as well as its country partners – namely, Mexico and Ghana – engaged with in order to come </a:t>
            </a:r>
            <a:r>
              <a:rPr lang="en-US" baseline="0" dirty="0" smtClean="0"/>
              <a:t>up </a:t>
            </a:r>
            <a:r>
              <a:rPr lang="en-US" baseline="0" dirty="0"/>
              <a:t>with guidelines for developing various types of briefs based on BBF policy recommendations, </a:t>
            </a:r>
            <a:r>
              <a:rPr lang="en-US" baseline="0" dirty="0" smtClean="0"/>
              <a:t>including the:</a:t>
            </a:r>
            <a:endParaRPr lang="en-US" baseline="0" dirty="0"/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baseline="0" dirty="0"/>
              <a:t>1-pager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baseline="0" dirty="0" err="1"/>
              <a:t>Infograph</a:t>
            </a:r>
            <a:endParaRPr lang="en-US" baseline="0" dirty="0"/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baseline="0" dirty="0"/>
              <a:t>Policy brief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is-IS" baseline="0" dirty="0"/>
              <a:t>…</a:t>
            </a:r>
            <a:r>
              <a:rPr lang="is-IS" baseline="0" dirty="0" err="1"/>
              <a:t>as</a:t>
            </a:r>
            <a:r>
              <a:rPr lang="is-IS" baseline="0" dirty="0"/>
              <a:t> </a:t>
            </a:r>
            <a:r>
              <a:rPr lang="is-IS" baseline="0" dirty="0" err="1"/>
              <a:t>well</a:t>
            </a:r>
            <a:r>
              <a:rPr lang="is-IS" baseline="0" dirty="0"/>
              <a:t> </a:t>
            </a:r>
            <a:r>
              <a:rPr lang="is-IS" baseline="0" dirty="0" err="1"/>
              <a:t>as</a:t>
            </a:r>
            <a:r>
              <a:rPr lang="is-IS" baseline="0" dirty="0"/>
              <a:t> </a:t>
            </a:r>
            <a:r>
              <a:rPr lang="is-IS" baseline="0" dirty="0" err="1"/>
              <a:t>tips</a:t>
            </a:r>
            <a:r>
              <a:rPr lang="is-IS" baseline="0" dirty="0"/>
              <a:t> + </a:t>
            </a:r>
            <a:r>
              <a:rPr lang="is-IS" baseline="0" dirty="0" err="1"/>
              <a:t>tricks</a:t>
            </a:r>
            <a:r>
              <a:rPr lang="is-IS" baseline="0" dirty="0"/>
              <a:t> for </a:t>
            </a:r>
            <a:r>
              <a:rPr lang="is-IS" baseline="0" dirty="0" err="1"/>
              <a:t>how</a:t>
            </a:r>
            <a:r>
              <a:rPr lang="is-IS" baseline="0" dirty="0"/>
              <a:t> </a:t>
            </a:r>
            <a:r>
              <a:rPr lang="is-IS" baseline="0" dirty="0" err="1"/>
              <a:t>to</a:t>
            </a:r>
            <a:r>
              <a:rPr lang="is-IS" baseline="0" dirty="0"/>
              <a:t> format + </a:t>
            </a:r>
            <a:r>
              <a:rPr lang="is-IS" baseline="0" dirty="0" err="1"/>
              <a:t>design</a:t>
            </a:r>
            <a:r>
              <a:rPr lang="is-IS" baseline="0" dirty="0"/>
              <a:t> </a:t>
            </a:r>
            <a:r>
              <a:rPr lang="is-IS" baseline="0" dirty="0" err="1"/>
              <a:t>the</a:t>
            </a:r>
            <a:r>
              <a:rPr lang="is-IS" baseline="0" dirty="0"/>
              <a:t> </a:t>
            </a:r>
            <a:r>
              <a:rPr lang="is-IS" baseline="0" dirty="0" err="1"/>
              <a:t>layout</a:t>
            </a:r>
            <a:r>
              <a:rPr lang="is-IS" baseline="0" dirty="0"/>
              <a:t> for these </a:t>
            </a:r>
            <a:r>
              <a:rPr lang="is-IS" baseline="0" dirty="0" err="1"/>
              <a:t>various</a:t>
            </a:r>
            <a:r>
              <a:rPr lang="is-IS" baseline="0" dirty="0"/>
              <a:t> </a:t>
            </a:r>
            <a:r>
              <a:rPr lang="is-IS" baseline="0" dirty="0" err="1"/>
              <a:t>documents</a:t>
            </a:r>
            <a:endParaRPr lang="is-IS" baseline="0" dirty="0" err="1">
              <a:cs typeface="Calibri"/>
            </a:endParaRPr>
          </a:p>
          <a:p>
            <a:pPr marL="628650" lvl="1" indent="-171450">
              <a:buFont typeface="Arial" charset="0"/>
              <a:buChar char="•"/>
              <a:defRPr/>
            </a:pPr>
            <a:r>
              <a:rPr lang="is-IS" dirty="0" smtClean="0">
                <a:cs typeface="Calibri"/>
              </a:rPr>
              <a:t>The</a:t>
            </a:r>
            <a:r>
              <a:rPr lang="is-IS" baseline="0" dirty="0" smtClean="0">
                <a:cs typeface="Calibri"/>
              </a:rPr>
              <a:t>se</a:t>
            </a:r>
            <a:r>
              <a:rPr lang="is-IS" dirty="0" smtClean="0">
                <a:cs typeface="Calibri"/>
              </a:rPr>
              <a:t> </a:t>
            </a:r>
            <a:r>
              <a:rPr lang="is-IS" dirty="0">
                <a:cs typeface="Calibri"/>
              </a:rPr>
              <a:t>will serve as final products derived from various activities undertaken throughout the 5-meeting process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4F5E2-1892-7246-BC67-21CE6164C3CE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81915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Now,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you know, 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critical aspect of BBF is identifying the gaps in your country’s breastfeeding programs and making robust, concrete recommendations to address these gaps. Experts in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your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country may know or have an idea about some of the gaps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breastfeeding enabling environment in their area of expertise. These gaps may be confirmed or modified by the evidence-based benchmark scores. From the evidence-based scores and gaps, recommendations will be developed. The relationship between the benchmark scores, gaps and recommendations is a dynamic process that should be considered throughout the 5-meeting process (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Figure 1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</a:t>
            </a:r>
          </a:p>
          <a:p>
            <a:pPr marL="171450" indent="-171450">
              <a:buFont typeface="Arial" charset="0"/>
              <a:buChar char="•"/>
            </a:pPr>
            <a:r>
              <a:rPr lang="en-US" kern="1200" dirty="0">
                <a:effectLst/>
                <a:latin typeface="+mn-lt"/>
                <a:ea typeface="+mn-ea"/>
                <a:cs typeface="+mn-cs"/>
              </a:rPr>
              <a:t>Crafting meaningful recommendations that are understood by key stakeholders, such as policy and decision makers, media sources, funders, and other stakeholder organizations, is vital to translating these into actions. Well-designed recommendations can also be effectively monitored and evaluated, allowing a country to track its progress.</a:t>
            </a:r>
            <a:r>
              <a:rPr lang="en-US" dirty="0"/>
              <a:t> </a:t>
            </a:r>
            <a:endParaRPr lang="en-US" dirty="0">
              <a:cs typeface="Calibri"/>
            </a:endParaRPr>
          </a:p>
          <a:p>
            <a:pPr marL="171450" indent="-171450">
              <a:buFont typeface="Arial" charset="0"/>
              <a:buChar char="•"/>
            </a:pPr>
            <a:r>
              <a:rPr lang="en-US" dirty="0">
                <a:cs typeface="Calibri"/>
              </a:rPr>
              <a:t>With meaningful recommendations developed throughout the 5-meeting </a:t>
            </a:r>
            <a:r>
              <a:rPr lang="en-US" dirty="0" smtClean="0">
                <a:cs typeface="Calibri"/>
              </a:rPr>
              <a:t>process - with the help of the BBF briefs we will discuss</a:t>
            </a:r>
            <a:r>
              <a:rPr lang="en-US" baseline="0" dirty="0" smtClean="0">
                <a:cs typeface="Calibri"/>
              </a:rPr>
              <a:t> in this training series -</a:t>
            </a:r>
            <a:r>
              <a:rPr lang="en-US" dirty="0" smtClean="0">
                <a:cs typeface="Calibri"/>
              </a:rPr>
              <a:t> </a:t>
            </a:r>
            <a:r>
              <a:rPr lang="en-US" dirty="0">
                <a:cs typeface="Calibri"/>
              </a:rPr>
              <a:t>countries can develop strong briefs to be disseminated to policymakers and other decision makers down the road</a:t>
            </a:r>
            <a:endParaRPr lang="en-US" kern="1200" dirty="0">
              <a:latin typeface="+mn-lt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4F5E2-1892-7246-BC67-21CE6164C3C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4726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  <a:defRPr/>
            </a:pPr>
            <a:r>
              <a:rPr lang="en-US" kern="1200" dirty="0" smtClean="0">
                <a:effectLst/>
                <a:latin typeface="+mn-lt"/>
                <a:ea typeface="+mn-ea"/>
                <a:cs typeface="+mn-cs"/>
              </a:rPr>
              <a:t>In</a:t>
            </a:r>
            <a:r>
              <a:rPr lang="en-US" kern="1200" baseline="0" dirty="0" smtClean="0">
                <a:effectLst/>
                <a:latin typeface="+mn-lt"/>
                <a:ea typeface="+mn-ea"/>
                <a:cs typeface="+mn-cs"/>
              </a:rPr>
              <a:t> order to set the stage for the BBF policy development and prioritization process</a:t>
            </a:r>
            <a:r>
              <a:rPr lang="en-US" kern="1200" dirty="0" smtClean="0"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kern="1200" dirty="0">
                <a:effectLst/>
                <a:latin typeface="+mn-lt"/>
                <a:ea typeface="+mn-ea"/>
                <a:cs typeface="+mn-cs"/>
              </a:rPr>
              <a:t>we present a </a:t>
            </a:r>
            <a:r>
              <a:rPr lang="en-US" kern="1200" baseline="0" dirty="0">
                <a:effectLst/>
                <a:latin typeface="+mn-lt"/>
                <a:ea typeface="+mn-ea"/>
                <a:cs typeface="+mn-cs"/>
              </a:rPr>
              <a:t>timeline describing each </a:t>
            </a:r>
            <a:r>
              <a:rPr lang="en-US" kern="1200" baseline="0" dirty="0" smtClean="0">
                <a:effectLst/>
                <a:latin typeface="+mn-lt"/>
                <a:ea typeface="+mn-ea"/>
                <a:cs typeface="+mn-cs"/>
              </a:rPr>
              <a:t>step. (Details </a:t>
            </a:r>
            <a:r>
              <a:rPr lang="en-US" kern="1200" baseline="0" dirty="0">
                <a:effectLst/>
                <a:latin typeface="+mn-lt"/>
                <a:ea typeface="+mn-ea"/>
                <a:cs typeface="+mn-cs"/>
              </a:rPr>
              <a:t>can be found </a:t>
            </a:r>
            <a:r>
              <a:rPr lang="en-US" dirty="0"/>
              <a:t>in the BBF Developing and Prioritizing Policy Recommendations </a:t>
            </a:r>
            <a:r>
              <a:rPr lang="en-US" dirty="0" smtClean="0"/>
              <a:t>methodology</a:t>
            </a:r>
            <a:r>
              <a:rPr lang="en-US" kern="1200" baseline="0" dirty="0" smtClean="0">
                <a:effectLst/>
                <a:latin typeface="+mn-lt"/>
                <a:ea typeface="+mn-ea"/>
                <a:cs typeface="+mn-cs"/>
              </a:rPr>
              <a:t>.)</a:t>
            </a:r>
            <a:endParaRPr lang="en-US" kern="1200" dirty="0">
              <a:effectLst/>
              <a:latin typeface="+mn-lt"/>
              <a:ea typeface="+mn-ea"/>
              <a:cs typeface="+mn-cs"/>
            </a:endParaRP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BBF recommendation development and prioritization process can be summarized in 3 steps (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Figure 2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[CLICK] that can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 executed throughout the BBF 5-meeting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[READ ALL 3 STEPS IN RED + WHEN DURING BBF PROCESS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THEY SHOULD TAKE PLACE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Recommendation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generation may be ongoing, alongside the scoring of benchmarks and identification of gaps. Notes on any proposed recommendation throughout the BBF 5-meeting process should be documented and can be considered by gear teams when developing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recommendations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steps should be undertaken in tandem with the development of BBF briefs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4F5E2-1892-7246-BC67-21CE6164C3C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875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US" dirty="0"/>
              <a:t>Now,</a:t>
            </a:r>
            <a:r>
              <a:rPr lang="en-US" baseline="0" dirty="0"/>
              <a:t> </a:t>
            </a:r>
            <a:r>
              <a:rPr lang="en-US" dirty="0"/>
              <a:t>there are many different types of briefs</a:t>
            </a:r>
            <a:r>
              <a:rPr lang="en-US" baseline="0" dirty="0"/>
              <a:t> that communicate policy </a:t>
            </a:r>
            <a:r>
              <a:rPr lang="en-US" baseline="0" dirty="0" smtClean="0"/>
              <a:t>ideas. </a:t>
            </a:r>
            <a:r>
              <a:rPr lang="en-US" baseline="0" dirty="0"/>
              <a:t>I will go through some of these examples here.</a:t>
            </a:r>
            <a:endParaRPr lang="en-US" dirty="0"/>
          </a:p>
          <a:p>
            <a:pPr marL="171450" indent="-171450">
              <a:buFont typeface="Arial" charset="0"/>
              <a:buChar char="•"/>
            </a:pPr>
            <a:r>
              <a:rPr lang="en-US" baseline="0" dirty="0"/>
              <a:t>First, a policy 1-pager is aimed at engaging </a:t>
            </a:r>
            <a:r>
              <a:rPr lang="en-US" baseline="0" dirty="0" smtClean="0"/>
              <a:t>stakeholders; </a:t>
            </a:r>
            <a:r>
              <a:rPr lang="en-US" baseline="0" dirty="0"/>
              <a:t>they can be prepared between the 1st and 2nd </a:t>
            </a:r>
            <a:r>
              <a:rPr lang="en-US" baseline="0" dirty="0" smtClean="0"/>
              <a:t>BBF meetings </a:t>
            </a:r>
            <a:r>
              <a:rPr lang="en-US" baseline="0" dirty="0"/>
              <a:t>and used </a:t>
            </a:r>
            <a:r>
              <a:rPr lang="en-US" baseline="0" dirty="0" smtClean="0"/>
              <a:t>throughout the 5-meeting process and beyond; additionally, </a:t>
            </a:r>
            <a:r>
              <a:rPr lang="en-US" baseline="0" dirty="0"/>
              <a:t>one or several can be prepared, depending on what is to be communicated to stakeholders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baseline="0" dirty="0"/>
              <a:t>Second, an </a:t>
            </a:r>
            <a:r>
              <a:rPr lang="en-US" baseline="0" dirty="0" err="1"/>
              <a:t>infograph</a:t>
            </a:r>
            <a:r>
              <a:rPr lang="en-US" baseline="0" dirty="0"/>
              <a:t> of ~1 page is meant to provide easy-to-understand information for the audience to engage with simply, and is intended for stakeholders and the general public more broadly; they can be prepared between the 4th and </a:t>
            </a:r>
            <a:r>
              <a:rPr lang="en-US" baseline="0" dirty="0" smtClean="0"/>
              <a:t>5th BBF </a:t>
            </a:r>
            <a:r>
              <a:rPr lang="en-US" baseline="0" dirty="0"/>
              <a:t>meetings to be used by the 5th </a:t>
            </a:r>
            <a:r>
              <a:rPr lang="en-US" baseline="0" dirty="0" smtClean="0"/>
              <a:t>meeting – as well as beyond – </a:t>
            </a:r>
            <a:r>
              <a:rPr lang="en-US" baseline="0" dirty="0"/>
              <a:t>in order to summarize all policy evidence; as many </a:t>
            </a:r>
            <a:r>
              <a:rPr lang="en-US" baseline="0" dirty="0" err="1"/>
              <a:t>infographs</a:t>
            </a:r>
            <a:r>
              <a:rPr lang="en-US" baseline="0" dirty="0"/>
              <a:t> as are needed may be prepared and </a:t>
            </a:r>
            <a:r>
              <a:rPr lang="en-US" baseline="0" dirty="0" smtClean="0"/>
              <a:t>used by BBF countries</a:t>
            </a:r>
            <a:endParaRPr lang="en-US" baseline="0" dirty="0"/>
          </a:p>
          <a:p>
            <a:pPr marL="171450" indent="-171450">
              <a:buFont typeface="Arial" charset="0"/>
              <a:buChar char="•"/>
            </a:pPr>
            <a:r>
              <a:rPr lang="en-US" baseline="0" dirty="0"/>
              <a:t>Finally, a policy brief of up to 4 pages </a:t>
            </a:r>
            <a:r>
              <a:rPr lang="en-US" baseline="0" dirty="0" smtClean="0"/>
              <a:t>can be </a:t>
            </a:r>
            <a:r>
              <a:rPr lang="en-US" baseline="0" dirty="0"/>
              <a:t>used to </a:t>
            </a:r>
            <a:r>
              <a:rPr lang="en-US" baseline="0" dirty="0" smtClean="0"/>
              <a:t>disseminate prioritized recommendations to </a:t>
            </a:r>
            <a:r>
              <a:rPr lang="en-US" baseline="0" dirty="0"/>
              <a:t>a potential audience of policymakers and journalists; these should each focus on one </a:t>
            </a:r>
            <a:r>
              <a:rPr lang="en-US" baseline="0" dirty="0" smtClean="0"/>
              <a:t>recommendation, and </a:t>
            </a:r>
            <a:r>
              <a:rPr lang="en-US" baseline="0" dirty="0"/>
              <a:t>can be prepared </a:t>
            </a:r>
            <a:r>
              <a:rPr lang="en-US" baseline="0" dirty="0" smtClean="0"/>
              <a:t>between the 4</a:t>
            </a:r>
            <a:r>
              <a:rPr lang="en-US" baseline="30000" dirty="0" smtClean="0"/>
              <a:t>th</a:t>
            </a:r>
            <a:r>
              <a:rPr lang="en-US" baseline="0" dirty="0" smtClean="0"/>
              <a:t> and 5</a:t>
            </a:r>
            <a:r>
              <a:rPr lang="en-US" baseline="30000" dirty="0" smtClean="0"/>
              <a:t>th</a:t>
            </a:r>
            <a:r>
              <a:rPr lang="en-US" baseline="0" dirty="0" smtClean="0"/>
              <a:t> meetings </a:t>
            </a:r>
            <a:r>
              <a:rPr lang="en-US" baseline="0" dirty="0"/>
              <a:t>to be presented to policymakers and other decision makers </a:t>
            </a:r>
            <a:r>
              <a:rPr lang="en-US" baseline="0" dirty="0" smtClean="0"/>
              <a:t>by the 5</a:t>
            </a:r>
            <a:r>
              <a:rPr lang="en-US" baseline="30000" dirty="0" smtClean="0"/>
              <a:t>th</a:t>
            </a:r>
            <a:r>
              <a:rPr lang="en-US" baseline="0" dirty="0" smtClean="0"/>
              <a:t> meeting and afterward</a:t>
            </a:r>
            <a:endParaRPr lang="en-US" baseline="0" dirty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baseline="0" dirty="0" smtClean="0"/>
              <a:t>[Examples </a:t>
            </a:r>
            <a:r>
              <a:rPr lang="en-US" baseline="0" dirty="0"/>
              <a:t>of a </a:t>
            </a:r>
            <a:r>
              <a:rPr lang="en-US" baseline="0" dirty="0" smtClean="0"/>
              <a:t>1-pager </a:t>
            </a:r>
            <a:r>
              <a:rPr lang="en-US" baseline="0" dirty="0"/>
              <a:t>and a 4-page policy brief can be found on the BBF </a:t>
            </a:r>
            <a:r>
              <a:rPr lang="en-US" baseline="0" dirty="0" smtClean="0"/>
              <a:t>website]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4F5E2-1892-7246-BC67-21CE6164C3C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4924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US" dirty="0"/>
              <a:t>Now</a:t>
            </a:r>
            <a:r>
              <a:rPr lang="en-US" baseline="0" dirty="0"/>
              <a:t> that you understand the BBF policy recommendation development and prioritization process on a general level as well as the various types of briefs that can be utilized to communicate policy ideas </a:t>
            </a:r>
            <a:r>
              <a:rPr lang="en-US" baseline="0" dirty="0" smtClean="0"/>
              <a:t>within </a:t>
            </a:r>
            <a:r>
              <a:rPr lang="en-US" baseline="0" dirty="0"/>
              <a:t>the BBF context</a:t>
            </a:r>
            <a:r>
              <a:rPr lang="en-US" dirty="0"/>
              <a:t>, here you can see a timeline</a:t>
            </a:r>
            <a:r>
              <a:rPr lang="en-US" baseline="0" dirty="0"/>
              <a:t> of recommended activities to complete during the BBF </a:t>
            </a:r>
            <a:r>
              <a:rPr lang="en-US" baseline="0" dirty="0" smtClean="0"/>
              <a:t>5-meeting 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 smtClean="0"/>
              <a:t>These various documents – which we are calling briefs – will be outlined in the subsequent sections of this 5-presentation series on BBF brief development guidance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 smtClean="0"/>
              <a:t>The </a:t>
            </a:r>
            <a:r>
              <a:rPr lang="en-US" baseline="0" dirty="0"/>
              <a:t>next section </a:t>
            </a:r>
            <a:r>
              <a:rPr lang="en-US" baseline="0" dirty="0" smtClean="0"/>
              <a:t>of this training will </a:t>
            </a:r>
            <a:r>
              <a:rPr lang="en-US" baseline="0" dirty="0"/>
              <a:t>focus on the policy 1-pager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350324-60D8-C546-A568-BB22B1EBF351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5658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3.emf"/><Relationship Id="rId6" Type="http://schemas.openxmlformats.org/officeDocument/2006/relationships/image" Target="../media/image4.png"/><Relationship Id="rId7" Type="http://schemas.microsoft.com/office/2007/relationships/hdphoto" Target="../media/hdphoto1.wdp"/><Relationship Id="rId1" Type="http://schemas.openxmlformats.org/officeDocument/2006/relationships/vmlDrawing" Target="../drawings/vmlDrawing1.vml"/><Relationship Id="rId2" Type="http://schemas.openxmlformats.org/officeDocument/2006/relationships/tags" Target="../tags/tag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312821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40" y="3375437"/>
            <a:ext cx="6727497" cy="2351594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0" y="5986914"/>
            <a:ext cx="12192000" cy="871086"/>
          </a:xfrm>
          <a:prstGeom prst="rect">
            <a:avLst/>
          </a:prstGeom>
          <a:solidFill>
            <a:srgbClr val="4453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796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A7405-1AA8-4841-9E07-C00D5D730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1359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A7405-1AA8-4841-9E07-C00D5D730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6359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A7405-1AA8-4841-9E07-C00D5D730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30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A7405-1AA8-4841-9E07-C00D5D730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2335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2"/>
            <a:ext cx="12192000" cy="312821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41" y="3375437"/>
            <a:ext cx="6727497" cy="2351594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0" y="5986914"/>
            <a:ext cx="12192000" cy="871086"/>
          </a:xfrm>
          <a:prstGeom prst="rect">
            <a:avLst/>
          </a:prstGeom>
          <a:solidFill>
            <a:srgbClr val="4453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9628153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eperato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958" y="1594"/>
          <a:ext cx="1953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3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58" y="1594"/>
                        <a:ext cx="1953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23986" y="4869160"/>
            <a:ext cx="11152695" cy="1080120"/>
          </a:xfrm>
        </p:spPr>
        <p:txBody>
          <a:bodyPr anchor="b">
            <a:noAutofit/>
          </a:bodyPr>
          <a:lstStyle>
            <a:lvl1pPr algn="r">
              <a:defRPr sz="4062" b="1" baseline="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>
              <a:defRPr sz="2215">
                <a:solidFill>
                  <a:schemeClr val="tx1"/>
                </a:solidFill>
              </a:defRPr>
            </a:lvl2pPr>
            <a:lvl3pPr>
              <a:defRPr sz="2215">
                <a:solidFill>
                  <a:schemeClr val="tx1"/>
                </a:solidFill>
              </a:defRPr>
            </a:lvl3pPr>
            <a:lvl4pPr>
              <a:defRPr sz="2215">
                <a:solidFill>
                  <a:schemeClr val="tx1"/>
                </a:solidFill>
              </a:defRPr>
            </a:lvl4pPr>
            <a:lvl5pPr>
              <a:defRPr sz="2215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This is a test title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23986" y="5891787"/>
            <a:ext cx="11152695" cy="536137"/>
          </a:xfrm>
        </p:spPr>
        <p:txBody>
          <a:bodyPr anchor="t">
            <a:noAutofit/>
          </a:bodyPr>
          <a:lstStyle>
            <a:lvl1pPr algn="r">
              <a:defRPr sz="1846" b="1" baseline="0">
                <a:solidFill>
                  <a:schemeClr val="tx1"/>
                </a:solidFill>
                <a:latin typeface="+mj-lt"/>
              </a:defRPr>
            </a:lvl1pPr>
            <a:lvl2pPr>
              <a:defRPr sz="2215">
                <a:solidFill>
                  <a:schemeClr val="tx1"/>
                </a:solidFill>
              </a:defRPr>
            </a:lvl2pPr>
            <a:lvl3pPr>
              <a:defRPr sz="2215">
                <a:solidFill>
                  <a:schemeClr val="tx1"/>
                </a:solidFill>
              </a:defRPr>
            </a:lvl3pPr>
            <a:lvl4pPr>
              <a:defRPr sz="2215">
                <a:solidFill>
                  <a:schemeClr val="tx1"/>
                </a:solidFill>
              </a:defRPr>
            </a:lvl4pPr>
            <a:lvl5pPr>
              <a:defRPr sz="2215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And this is a test sub-title</a:t>
            </a:r>
          </a:p>
        </p:txBody>
      </p:sp>
      <p:pic>
        <p:nvPicPr>
          <p:cNvPr id="16" name="Afbeelding 3"/>
          <p:cNvPicPr>
            <a:picLocks noChangeAspect="1"/>
          </p:cNvPicPr>
          <p:nvPr userDrawn="1"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21" y="188640"/>
            <a:ext cx="636416" cy="46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735348"/>
      </p:ext>
    </p:extLst>
  </p:cSld>
  <p:clrMapOvr>
    <a:masterClrMapping/>
  </p:clrMapOvr>
  <p:transition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12192000" cy="137641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5986914"/>
            <a:ext cx="12192000" cy="871086"/>
          </a:xfrm>
          <a:prstGeom prst="rect">
            <a:avLst/>
          </a:prstGeom>
          <a:solidFill>
            <a:srgbClr val="4453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71008"/>
            <a:ext cx="9537834" cy="732154"/>
          </a:xfrm>
        </p:spPr>
        <p:txBody>
          <a:bodyPr/>
          <a:lstStyle>
            <a:lvl1pPr fontAlgn="t">
              <a:lnSpc>
                <a:spcPts val="4600"/>
              </a:lnSpc>
              <a:defRPr b="0" i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48486" cy="3997659"/>
          </a:xfrm>
        </p:spPr>
        <p:txBody>
          <a:bodyPr>
            <a:normAutofit/>
          </a:bodyPr>
          <a:lstStyle>
            <a:lvl1pPr marL="274320" indent="-274320">
              <a:spcAft>
                <a:spcPts val="600"/>
              </a:spcAft>
              <a:buClr>
                <a:srgbClr val="B57BA8"/>
              </a:buClr>
              <a:buFont typeface=".LucidaGrandeUI" charset="0"/>
              <a:buChar char="▸"/>
              <a:defRPr sz="3400" b="0" i="0">
                <a:latin typeface="Myriad Pro" charset="0"/>
                <a:ea typeface="Myriad Pro" charset="0"/>
                <a:cs typeface="Myriad Pro" charset="0"/>
              </a:defRPr>
            </a:lvl1pPr>
            <a:lvl2pPr marL="914400" indent="-274320">
              <a:spcAft>
                <a:spcPts val="600"/>
              </a:spcAft>
              <a:buClr>
                <a:srgbClr val="B57BA8"/>
              </a:buClr>
              <a:buSzPct val="100000"/>
              <a:buFont typeface=".AppleSystemUIFont" charset="-120"/>
              <a:buChar char="›"/>
              <a:defRPr sz="3400" b="0" i="0">
                <a:latin typeface="Myriad Pro" charset="0"/>
                <a:ea typeface="Myriad Pro" charset="0"/>
                <a:cs typeface="Myriad Pro" charset="0"/>
              </a:defRPr>
            </a:lvl2pPr>
            <a:lvl3pPr marL="1371600" indent="-274320">
              <a:spcAft>
                <a:spcPts val="600"/>
              </a:spcAft>
              <a:buClr>
                <a:srgbClr val="B57BA8"/>
              </a:buClr>
              <a:buSzPct val="100000"/>
              <a:buFont typeface="LucidaGrande" charset="0"/>
              <a:buChar char="»"/>
              <a:defRPr sz="3400" b="0" i="0">
                <a:latin typeface="Myriad Pro" charset="0"/>
                <a:ea typeface="Myriad Pro" charset="0"/>
                <a:cs typeface="Myriad Pro" charset="0"/>
              </a:defRPr>
            </a:lvl3pPr>
            <a:lvl4pPr marL="1828800" indent="-457200">
              <a:spcAft>
                <a:spcPts val="600"/>
              </a:spcAft>
              <a:buClr>
                <a:srgbClr val="B57BA8"/>
              </a:buClr>
              <a:buFont typeface="Wingdings" charset="2"/>
              <a:buChar char="§"/>
              <a:defRPr sz="3400" b="0" i="0">
                <a:latin typeface="Myriad Pro" charset="0"/>
                <a:ea typeface="Myriad Pro" charset="0"/>
                <a:cs typeface="Myriad Pro" charset="0"/>
              </a:defRPr>
            </a:lvl4pPr>
            <a:lvl5pPr marL="2286000" indent="-457200">
              <a:spcAft>
                <a:spcPts val="600"/>
              </a:spcAft>
              <a:buClr>
                <a:srgbClr val="B57BA8"/>
              </a:buClr>
              <a:buFont typeface="Wingdings" charset="2"/>
              <a:buChar char="§"/>
              <a:defRPr sz="3400" b="0" i="0">
                <a:latin typeface="Myriad Pro" charset="0"/>
                <a:ea typeface="Myriad Pro" charset="0"/>
                <a:cs typeface="Myriad Pro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17348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4935" y="6356350"/>
            <a:ext cx="806596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3410" y="6356350"/>
            <a:ext cx="94667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28A7405-1AA8-4841-9E07-C00D5D730EC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10597415" y="0"/>
            <a:ext cx="1594585" cy="137641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4488" y="218973"/>
            <a:ext cx="1025692" cy="111893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312821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5986914"/>
            <a:ext cx="12192000" cy="871086"/>
          </a:xfrm>
          <a:prstGeom prst="rect">
            <a:avLst/>
          </a:prstGeom>
          <a:solidFill>
            <a:srgbClr val="4453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806224" y="3468460"/>
            <a:ext cx="7241948" cy="639083"/>
          </a:xfrm>
          <a:ln>
            <a:noFill/>
          </a:ln>
        </p:spPr>
        <p:txBody>
          <a:bodyPr/>
          <a:lstStyle>
            <a:lvl1pPr marL="0" indent="0">
              <a:buNone/>
              <a:defRPr sz="44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 of Presenter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806224" y="4259490"/>
            <a:ext cx="7241948" cy="967028"/>
          </a:xfrm>
          <a:ln>
            <a:noFill/>
          </a:ln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30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Presenter’s Title</a:t>
            </a:r>
          </a:p>
          <a:p>
            <a:pPr lvl="0"/>
            <a:r>
              <a:rPr lang="en-US" dirty="0"/>
              <a:t>Affiliation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806224" y="6291491"/>
            <a:ext cx="4999490" cy="421368"/>
          </a:xfrm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240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Month 11, 2017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10597415" y="0"/>
            <a:ext cx="1594585" cy="312821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4488" y="218973"/>
            <a:ext cx="1025692" cy="111893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312821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0" y="5986914"/>
            <a:ext cx="12192000" cy="871086"/>
          </a:xfrm>
          <a:prstGeom prst="rect">
            <a:avLst/>
          </a:prstGeom>
          <a:solidFill>
            <a:srgbClr val="4453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813481" y="2055785"/>
            <a:ext cx="9694862" cy="639083"/>
          </a:xfrm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56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Title of Presentation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806224" y="3401084"/>
            <a:ext cx="7241948" cy="639083"/>
          </a:xfrm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 of Presenter</a:t>
            </a:r>
          </a:p>
        </p:txBody>
      </p:sp>
      <p:sp>
        <p:nvSpPr>
          <p:cNvPr id="18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806224" y="6291491"/>
            <a:ext cx="4999490" cy="421368"/>
          </a:xfrm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240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Month 11, 2017</a:t>
            </a:r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806224" y="4192113"/>
            <a:ext cx="7241948" cy="967028"/>
          </a:xfrm>
          <a:ln>
            <a:noFill/>
          </a:ln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30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Presenter’s Title</a:t>
            </a:r>
          </a:p>
          <a:p>
            <a:pPr lvl="0"/>
            <a:r>
              <a:rPr lang="en-US" dirty="0"/>
              <a:t>Affiliation</a:t>
            </a:r>
          </a:p>
        </p:txBody>
      </p:sp>
      <p:sp>
        <p:nvSpPr>
          <p:cNvPr id="21" name="Rectangle 20"/>
          <p:cNvSpPr/>
          <p:nvPr userDrawn="1"/>
        </p:nvSpPr>
        <p:spPr>
          <a:xfrm>
            <a:off x="10597415" y="-1"/>
            <a:ext cx="1594585" cy="311858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4488" y="218973"/>
            <a:ext cx="1025692" cy="111893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A7405-1AA8-4841-9E07-C00D5D730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14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A7405-1AA8-4841-9E07-C00D5D730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754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A7405-1AA8-4841-9E07-C00D5D730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9993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A7405-1AA8-4841-9E07-C00D5D730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46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A7405-1AA8-4841-9E07-C00D5D730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359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8A7405-1AA8-4841-9E07-C00D5D730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322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3" r:id="rId14"/>
    <p:sldLayoutId id="2147483664" r:id="rId1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1" Type="http://schemas.microsoft.com/office/2007/relationships/media" Target="../media/media1.m4a"/><Relationship Id="rId2" Type="http://schemas.openxmlformats.org/officeDocument/2006/relationships/audio" Target="../media/media1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2.xml"/><Relationship Id="rId6" Type="http://schemas.openxmlformats.org/officeDocument/2006/relationships/image" Target="../media/image6.png"/><Relationship Id="rId1" Type="http://schemas.openxmlformats.org/officeDocument/2006/relationships/tags" Target="../tags/tag2.xml"/><Relationship Id="rId2" Type="http://schemas.microsoft.com/office/2007/relationships/media" Target="../media/media2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1" Type="http://schemas.microsoft.com/office/2007/relationships/media" Target="../media/media3.m4a"/><Relationship Id="rId2" Type="http://schemas.openxmlformats.org/officeDocument/2006/relationships/audio" Target="../media/media3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4.xml"/><Relationship Id="rId5" Type="http://schemas.openxmlformats.org/officeDocument/2006/relationships/image" Target="../media/image7.png"/><Relationship Id="rId6" Type="http://schemas.openxmlformats.org/officeDocument/2006/relationships/image" Target="../media/image6.png"/><Relationship Id="rId1" Type="http://schemas.microsoft.com/office/2007/relationships/media" Target="../media/media4.m4a"/><Relationship Id="rId2" Type="http://schemas.openxmlformats.org/officeDocument/2006/relationships/audio" Target="../media/media4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5.xml"/><Relationship Id="rId6" Type="http://schemas.openxmlformats.org/officeDocument/2006/relationships/image" Target="../media/image8.png"/><Relationship Id="rId7" Type="http://schemas.openxmlformats.org/officeDocument/2006/relationships/image" Target="../media/image6.png"/><Relationship Id="rId1" Type="http://schemas.openxmlformats.org/officeDocument/2006/relationships/tags" Target="../tags/tag3.xml"/><Relationship Id="rId2" Type="http://schemas.microsoft.com/office/2007/relationships/media" Target="../media/media5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6.xml"/><Relationship Id="rId5" Type="http://schemas.openxmlformats.org/officeDocument/2006/relationships/image" Target="../media/image6.png"/><Relationship Id="rId1" Type="http://schemas.microsoft.com/office/2007/relationships/media" Target="../media/media6.m4a"/><Relationship Id="rId2" Type="http://schemas.openxmlformats.org/officeDocument/2006/relationships/audio" Target="../media/media6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4" Type="http://schemas.openxmlformats.org/officeDocument/2006/relationships/notesSlide" Target="../notesSlides/notesSlide7.xml"/><Relationship Id="rId5" Type="http://schemas.openxmlformats.org/officeDocument/2006/relationships/image" Target="../media/image6.png"/><Relationship Id="rId1" Type="http://schemas.microsoft.com/office/2007/relationships/media" Target="../media/media7.m4a"/><Relationship Id="rId2" Type="http://schemas.openxmlformats.org/officeDocument/2006/relationships/audio" Target="../media/media7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008312"/>
            <a:ext cx="12192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260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  <a:p>
            <a:pPr algn="ctr"/>
            <a:endParaRPr lang="en-US" sz="260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0040" y="287952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+mj-lt"/>
                <a:ea typeface="Calibri Light" charset="0"/>
                <a:cs typeface="Calibri Light" charset="0"/>
              </a:rPr>
              <a:t>Becoming Breastfeeding Friendly (BBF) </a:t>
            </a:r>
            <a:endParaRPr lang="en-US" sz="3600" dirty="0">
              <a:solidFill>
                <a:schemeClr val="bg1"/>
              </a:solidFill>
              <a:latin typeface="+mj-lt"/>
              <a:ea typeface="Calibri Light" charset="0"/>
              <a:cs typeface="Calibri Light" charset="0"/>
            </a:endParaRPr>
          </a:p>
          <a:p>
            <a:r>
              <a:rPr lang="en-US" sz="3600" dirty="0">
                <a:solidFill>
                  <a:schemeClr val="bg1"/>
                </a:solidFill>
                <a:latin typeface="+mj-lt"/>
                <a:ea typeface="Calibri Light" charset="0"/>
                <a:cs typeface="Calibri Light" charset="0"/>
              </a:rPr>
              <a:t>Brief Development Guidance</a:t>
            </a:r>
          </a:p>
        </p:txBody>
      </p:sp>
      <p:sp>
        <p:nvSpPr>
          <p:cNvPr id="5" name="Slide Number Placeholder 4"/>
          <p:cNvSpPr txBox="1">
            <a:spLocks/>
          </p:cNvSpPr>
          <p:nvPr/>
        </p:nvSpPr>
        <p:spPr>
          <a:xfrm>
            <a:off x="10486273" y="6370639"/>
            <a:ext cx="94667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>
                <a:solidFill>
                  <a:schemeClr val="bg1"/>
                </a:solidFill>
              </a:rPr>
              <a:t>1</a:t>
            </a:r>
          </a:p>
        </p:txBody>
      </p:sp>
      <p:pic>
        <p:nvPicPr>
          <p:cNvPr id="6" name="Picture 5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350" y="3161126"/>
            <a:ext cx="3267700" cy="268208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56186" y="6086788"/>
            <a:ext cx="102796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Cara Safon, MPH | Research Associate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Grace Carroll, MPH, MA | Research Associate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3BC2B2D-70AB-2648-ABAC-7D4A759BD7CC}"/>
              </a:ext>
            </a:extLst>
          </p:cNvPr>
          <p:cNvSpPr txBox="1"/>
          <p:nvPr/>
        </p:nvSpPr>
        <p:spPr>
          <a:xfrm>
            <a:off x="320040" y="2223940"/>
            <a:ext cx="12192000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+mj-lt"/>
                <a:ea typeface="Calibri Light" charset="0"/>
                <a:cs typeface="Calibri Light" charset="0"/>
              </a:rPr>
              <a:t>Background + Introduction</a:t>
            </a:r>
            <a:endParaRPr lang="en-US" sz="3600" b="1" dirty="0">
              <a:solidFill>
                <a:schemeClr val="bg1"/>
              </a:solidFill>
              <a:latin typeface="+mj-lt"/>
              <a:ea typeface="Calibri Light" charset="0"/>
              <a:cs typeface="Calibri Light" charset="0"/>
            </a:endParaRP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445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429"/>
    </mc:Choice>
    <mc:Fallback>
      <p:transition spd="slow" advTm="174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+mj-lt"/>
                <a:ea typeface="Calibri Light" charset="0"/>
                <a:cs typeface="Calibri Light" charset="0"/>
              </a:rPr>
              <a:t>Training </a:t>
            </a:r>
            <a:r>
              <a:rPr lang="en-US" b="1" dirty="0">
                <a:latin typeface="+mj-lt"/>
                <a:ea typeface="Calibri Light" charset="0"/>
                <a:cs typeface="Calibri Light" charset="0"/>
              </a:rPr>
              <a:t>Objectives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A7405-1AA8-4841-9E07-C00D5D730EC2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Content Placeholder 4"/>
          <p:cNvSpPr txBox="1">
            <a:spLocks noGrp="1"/>
          </p:cNvSpPr>
          <p:nvPr>
            <p:ph idx="1"/>
          </p:nvPr>
        </p:nvSpPr>
        <p:spPr>
          <a:xfrm>
            <a:off x="178130" y="1747500"/>
            <a:ext cx="11823739" cy="3943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8397B0"/>
              </a:buClr>
              <a:buFont typeface="Arial" charset="0"/>
              <a:buChar char="•"/>
            </a:pPr>
            <a:r>
              <a:rPr lang="en-US" b="1" dirty="0">
                <a:solidFill>
                  <a:srgbClr val="8397B0"/>
                </a:solidFill>
                <a:latin typeface="+mj-lt"/>
                <a:ea typeface="Calibri" charset="0"/>
                <a:cs typeface="Calibri" charset="0"/>
              </a:rPr>
              <a:t>Background. </a:t>
            </a:r>
            <a:r>
              <a:rPr lang="en-US" dirty="0">
                <a:solidFill>
                  <a:srgbClr val="8397B0"/>
                </a:solidFill>
                <a:latin typeface="+mj-lt"/>
                <a:ea typeface="Calibri" charset="0"/>
                <a:cs typeface="Calibri" charset="0"/>
              </a:rPr>
              <a:t>Understand BBF brief development background</a:t>
            </a:r>
          </a:p>
          <a:p>
            <a:pPr>
              <a:buClr>
                <a:srgbClr val="8397B0"/>
              </a:buClr>
              <a:buFont typeface="Arial" charset="0"/>
              <a:buChar char="•"/>
            </a:pPr>
            <a:r>
              <a:rPr lang="en-US" b="1" dirty="0">
                <a:solidFill>
                  <a:srgbClr val="8397B0"/>
                </a:solidFill>
                <a:latin typeface="+mj-lt"/>
                <a:ea typeface="Calibri" charset="0"/>
                <a:cs typeface="Calibri" charset="0"/>
              </a:rPr>
              <a:t>Part I. </a:t>
            </a:r>
            <a:r>
              <a:rPr lang="en-US" dirty="0">
                <a:solidFill>
                  <a:srgbClr val="8397B0"/>
                </a:solidFill>
                <a:latin typeface="+mj-lt"/>
                <a:ea typeface="Calibri" charset="0"/>
                <a:cs typeface="Calibri" charset="0"/>
              </a:rPr>
              <a:t>Learn how to write a BBF 1-pager</a:t>
            </a:r>
          </a:p>
          <a:p>
            <a:pPr>
              <a:buClr>
                <a:srgbClr val="8397B0"/>
              </a:buClr>
              <a:buFont typeface="Arial" charset="0"/>
              <a:buChar char="•"/>
            </a:pPr>
            <a:r>
              <a:rPr lang="en-US" b="1" dirty="0">
                <a:solidFill>
                  <a:srgbClr val="8397B0"/>
                </a:solidFill>
                <a:latin typeface="+mj-lt"/>
                <a:ea typeface="Calibri" charset="0"/>
                <a:cs typeface="Calibri" charset="0"/>
              </a:rPr>
              <a:t>Part II. </a:t>
            </a:r>
            <a:r>
              <a:rPr lang="en-US" dirty="0">
                <a:solidFill>
                  <a:srgbClr val="8397B0"/>
                </a:solidFill>
                <a:latin typeface="+mj-lt"/>
                <a:ea typeface="Calibri" charset="0"/>
                <a:cs typeface="Calibri" charset="0"/>
              </a:rPr>
              <a:t>Learn how to develop a BBF </a:t>
            </a:r>
            <a:r>
              <a:rPr lang="en-US" dirty="0" err="1">
                <a:solidFill>
                  <a:srgbClr val="8397B0"/>
                </a:solidFill>
                <a:latin typeface="+mj-lt"/>
                <a:ea typeface="Calibri" charset="0"/>
                <a:cs typeface="Calibri" charset="0"/>
              </a:rPr>
              <a:t>infograph</a:t>
            </a:r>
            <a:r>
              <a:rPr lang="en-US" dirty="0">
                <a:solidFill>
                  <a:srgbClr val="8397B0"/>
                </a:solidFill>
                <a:latin typeface="+mj-lt"/>
                <a:ea typeface="Calibri" charset="0"/>
                <a:cs typeface="Calibri" charset="0"/>
              </a:rPr>
              <a:t> </a:t>
            </a:r>
          </a:p>
          <a:p>
            <a:pPr>
              <a:buClr>
                <a:srgbClr val="8397B0"/>
              </a:buClr>
              <a:buFont typeface="Arial" charset="0"/>
              <a:buChar char="•"/>
            </a:pPr>
            <a:r>
              <a:rPr lang="en-US" b="1" dirty="0">
                <a:solidFill>
                  <a:srgbClr val="8397B0"/>
                </a:solidFill>
                <a:latin typeface="+mj-lt"/>
                <a:ea typeface="Calibri" charset="0"/>
                <a:cs typeface="Calibri" charset="0"/>
              </a:rPr>
              <a:t>Part III. </a:t>
            </a:r>
            <a:r>
              <a:rPr lang="en-US" dirty="0">
                <a:solidFill>
                  <a:srgbClr val="8397B0"/>
                </a:solidFill>
                <a:latin typeface="+mj-lt"/>
                <a:ea typeface="Calibri" charset="0"/>
                <a:cs typeface="Calibri" charset="0"/>
              </a:rPr>
              <a:t>Learn how to write a BBF policy brief</a:t>
            </a:r>
          </a:p>
          <a:p>
            <a:pPr>
              <a:buClr>
                <a:srgbClr val="8397B0"/>
              </a:buClr>
              <a:buFont typeface="Arial" charset="0"/>
              <a:buChar char="•"/>
            </a:pPr>
            <a:r>
              <a:rPr lang="en-US" b="1" dirty="0">
                <a:solidFill>
                  <a:srgbClr val="8397B0"/>
                </a:solidFill>
                <a:latin typeface="+mj-lt"/>
                <a:ea typeface="Calibri" charset="0"/>
                <a:cs typeface="Calibri" charset="0"/>
              </a:rPr>
              <a:t>Part IV.  </a:t>
            </a:r>
            <a:r>
              <a:rPr lang="en-US" dirty="0">
                <a:solidFill>
                  <a:srgbClr val="8397B0"/>
                </a:solidFill>
                <a:latin typeface="+mj-lt"/>
                <a:ea typeface="Calibri" charset="0"/>
                <a:cs typeface="Calibri" charset="0"/>
              </a:rPr>
              <a:t>Learn </a:t>
            </a:r>
            <a:r>
              <a:rPr lang="en-US" dirty="0" smtClean="0">
                <a:solidFill>
                  <a:srgbClr val="8397B0"/>
                </a:solidFill>
                <a:latin typeface="+mj-lt"/>
                <a:ea typeface="Calibri" charset="0"/>
                <a:cs typeface="Calibri" charset="0"/>
              </a:rPr>
              <a:t>branding and design techniques for BBF briefs</a:t>
            </a:r>
            <a:endParaRPr lang="en-US" dirty="0">
              <a:solidFill>
                <a:srgbClr val="8397B0"/>
              </a:solidFill>
              <a:latin typeface="+mj-lt"/>
              <a:ea typeface="Calibri" charset="0"/>
              <a:cs typeface="Calibri" charset="0"/>
            </a:endParaRPr>
          </a:p>
          <a:p>
            <a:pPr>
              <a:buClr>
                <a:srgbClr val="8397B0"/>
              </a:buClr>
              <a:buFont typeface="Arial" charset="0"/>
              <a:buChar char="•"/>
            </a:pPr>
            <a:r>
              <a:rPr lang="en-US" b="1" dirty="0" smtClean="0">
                <a:solidFill>
                  <a:srgbClr val="8397B0"/>
                </a:solidFill>
                <a:latin typeface="+mj-lt"/>
                <a:ea typeface="Calibri" charset="0"/>
                <a:cs typeface="Calibri" charset="0"/>
              </a:rPr>
              <a:t>Conclusion. </a:t>
            </a:r>
            <a:r>
              <a:rPr lang="en-US" dirty="0">
                <a:solidFill>
                  <a:srgbClr val="8397B0"/>
                </a:solidFill>
                <a:latin typeface="+mj-lt"/>
                <a:ea typeface="Calibri" charset="0"/>
                <a:cs typeface="Calibri" charset="0"/>
              </a:rPr>
              <a:t>Conclude BBF brief development training series</a:t>
            </a:r>
            <a:endParaRPr lang="en-US" b="1" dirty="0">
              <a:solidFill>
                <a:srgbClr val="8397B0"/>
              </a:solidFill>
              <a:latin typeface="+mj-lt"/>
              <a:ea typeface="Calibri" charset="0"/>
              <a:cs typeface="Calibri" charset="0"/>
            </a:endParaRP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1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123"/>
    </mc:Choice>
    <mc:Fallback>
      <p:transition spd="slow" advTm="291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008312"/>
            <a:ext cx="12192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260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  <a:p>
            <a:pPr algn="ctr"/>
            <a:endParaRPr lang="en-US" sz="260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1354752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+mj-lt"/>
                <a:ea typeface="Calibri Light" charset="0"/>
                <a:cs typeface="Calibri Light" charset="0"/>
              </a:rPr>
              <a:t>Background. BBF Brief Development</a:t>
            </a:r>
            <a:endParaRPr lang="en-US" sz="3600" b="1" dirty="0">
              <a:solidFill>
                <a:schemeClr val="bg1"/>
              </a:solidFill>
              <a:latin typeface="+mj-lt"/>
              <a:ea typeface="Calibri Light" charset="0"/>
              <a:cs typeface="Calibri Light" charset="0"/>
            </a:endParaRPr>
          </a:p>
        </p:txBody>
      </p:sp>
      <p:sp>
        <p:nvSpPr>
          <p:cNvPr id="5" name="Slide Number Placeholder 4"/>
          <p:cNvSpPr txBox="1">
            <a:spLocks/>
          </p:cNvSpPr>
          <p:nvPr/>
        </p:nvSpPr>
        <p:spPr>
          <a:xfrm>
            <a:off x="10486273" y="6370639"/>
            <a:ext cx="94667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>
                <a:solidFill>
                  <a:schemeClr val="bg1"/>
                </a:solidFill>
              </a:rPr>
              <a:t>1</a:t>
            </a:r>
          </a:p>
        </p:txBody>
      </p:sp>
      <p:pic>
        <p:nvPicPr>
          <p:cNvPr id="6" name="Picture 5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350" y="3161126"/>
            <a:ext cx="3267700" cy="2682087"/>
          </a:xfrm>
          <a:prstGeom prst="rect">
            <a:avLst/>
          </a:prstGeom>
        </p:spPr>
      </p:pic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53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208"/>
    </mc:Choice>
    <mc:Fallback>
      <p:transition spd="slow" advTm="342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6381" y="318632"/>
            <a:ext cx="9537834" cy="732154"/>
          </a:xfrm>
        </p:spPr>
        <p:txBody>
          <a:bodyPr>
            <a:noAutofit/>
          </a:bodyPr>
          <a:lstStyle/>
          <a:p>
            <a:r>
              <a:rPr lang="en-US" sz="3600" b="1" dirty="0">
                <a:latin typeface="+mj-lt"/>
                <a:ea typeface="Calibri Light" charset="0"/>
                <a:cs typeface="Calibri Light" charset="0"/>
              </a:rPr>
              <a:t>Developing + prioritizing BBF policy recommendations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A7405-1AA8-4841-9E07-C00D5D730EC2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6" name="Picture 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6499" y="1474013"/>
            <a:ext cx="7285357" cy="4038767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2426499" y="5627081"/>
            <a:ext cx="75222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445369"/>
                </a:solidFill>
                <a:latin typeface="+mj-lt"/>
                <a:ea typeface="Calibri" charset="0"/>
              </a:rPr>
              <a:t>Figure 1</a:t>
            </a:r>
            <a:r>
              <a:rPr lang="en-US" dirty="0">
                <a:solidFill>
                  <a:srgbClr val="445369"/>
                </a:solidFill>
                <a:latin typeface="+mj-lt"/>
                <a:ea typeface="Calibri" charset="0"/>
              </a:rPr>
              <a:t>. Relationship between benchmark scores, gaps and recommendations </a:t>
            </a:r>
            <a:endParaRPr lang="en-US" dirty="0">
              <a:solidFill>
                <a:srgbClr val="445369"/>
              </a:solidFill>
              <a:latin typeface="+mj-lt"/>
            </a:endParaRP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833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252"/>
    </mc:Choice>
    <mc:Fallback>
      <p:transition spd="slow" advTm="692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A7405-1AA8-4841-9E07-C00D5D730EC2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340" y="42545"/>
            <a:ext cx="5481320" cy="677291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9001070" y="3007360"/>
            <a:ext cx="238901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>
                <a:solidFill>
                  <a:srgbClr val="445369"/>
                </a:solidFill>
                <a:latin typeface="+mj-lt"/>
                <a:ea typeface="Calibri" charset="0"/>
              </a:rPr>
              <a:t>Figure 2.</a:t>
            </a:r>
            <a:r>
              <a:rPr lang="en-US" sz="1600">
                <a:solidFill>
                  <a:srgbClr val="445369"/>
                </a:solidFill>
                <a:latin typeface="+mj-lt"/>
                <a:ea typeface="Calibri" charset="0"/>
              </a:rPr>
              <a:t> </a:t>
            </a:r>
            <a:r>
              <a:rPr lang="en-US" sz="1600" dirty="0">
                <a:solidFill>
                  <a:srgbClr val="445369"/>
                </a:solidFill>
                <a:latin typeface="+mj-lt"/>
                <a:ea typeface="Calibri" charset="0"/>
              </a:rPr>
              <a:t>Steps of recommendation development and prioritization imbedded in the 5-meeting process</a:t>
            </a:r>
            <a:r>
              <a:rPr lang="en-US" sz="1600" dirty="0">
                <a:solidFill>
                  <a:srgbClr val="445369"/>
                </a:solidFill>
                <a:latin typeface="+mj-lt"/>
              </a:rPr>
              <a:t> </a:t>
            </a:r>
          </a:p>
        </p:txBody>
      </p:sp>
      <p:sp>
        <p:nvSpPr>
          <p:cNvPr id="9" name="Right Arrow 8"/>
          <p:cNvSpPr/>
          <p:nvPr/>
        </p:nvSpPr>
        <p:spPr>
          <a:xfrm>
            <a:off x="1760561" y="1910687"/>
            <a:ext cx="978408" cy="484632"/>
          </a:xfrm>
          <a:prstGeom prst="rightArrow">
            <a:avLst/>
          </a:prstGeom>
          <a:solidFill>
            <a:srgbClr val="44536A"/>
          </a:solidFill>
          <a:ln>
            <a:solidFill>
              <a:srgbClr val="4453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4536A"/>
              </a:solidFill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1748590" y="3426763"/>
            <a:ext cx="978408" cy="484632"/>
          </a:xfrm>
          <a:prstGeom prst="rightArrow">
            <a:avLst/>
          </a:prstGeom>
          <a:solidFill>
            <a:srgbClr val="44536A"/>
          </a:solidFill>
          <a:ln>
            <a:solidFill>
              <a:srgbClr val="4453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4536A"/>
              </a:solidFill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1760561" y="5067869"/>
            <a:ext cx="978408" cy="484632"/>
          </a:xfrm>
          <a:prstGeom prst="rightArrow">
            <a:avLst/>
          </a:prstGeom>
          <a:solidFill>
            <a:srgbClr val="44536A"/>
          </a:solidFill>
          <a:ln>
            <a:solidFill>
              <a:srgbClr val="4453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4536A"/>
              </a:solidFill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55676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582"/>
    </mc:Choice>
    <mc:Fallback>
      <p:transition spd="slow" advTm="625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j-lt"/>
                <a:ea typeface="Calibri Light" charset="0"/>
                <a:cs typeface="Calibri Light" charset="0"/>
              </a:rPr>
              <a:t>Key Aspects of Different Briefs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A7405-1AA8-4841-9E07-C00D5D730EC2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04930" y="614090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Adapted from: Wong SL, Green LA, </a:t>
            </a:r>
            <a:r>
              <a:rPr lang="en-US" sz="1100" dirty="0" err="1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Bazemore</a:t>
            </a:r>
            <a:r>
              <a:rPr lang="en-US" sz="1100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 AW, Miller BF. How to write a health policy brief. Families, Systems, &amp; Health. 2017 Mar;35(1):21. 7 </a:t>
            </a:r>
            <a:endParaRPr lang="en-US" sz="1100" dirty="0">
              <a:solidFill>
                <a:schemeClr val="bg1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8440505"/>
              </p:ext>
            </p:extLst>
          </p:nvPr>
        </p:nvGraphicFramePr>
        <p:xfrm>
          <a:off x="104928" y="1375715"/>
          <a:ext cx="11968572" cy="44964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9476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9488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99464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99476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99476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99476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1094529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dirty="0">
                          <a:solidFill>
                            <a:srgbClr val="445369"/>
                          </a:solidFill>
                          <a:latin typeface="+mj-lt"/>
                          <a:ea typeface="Calibri Light" charset="0"/>
                          <a:cs typeface="Calibri Light" charset="0"/>
                        </a:rPr>
                        <a:t>Type of brief</a:t>
                      </a:r>
                    </a:p>
                  </a:txBody>
                  <a:tcPr marL="90446" marR="90446" marT="45223" marB="45223">
                    <a:solidFill>
                      <a:srgbClr val="B57BA8">
                        <a:alpha val="6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dirty="0">
                          <a:solidFill>
                            <a:srgbClr val="445369"/>
                          </a:solidFill>
                          <a:latin typeface="+mj-lt"/>
                          <a:ea typeface="Calibri Light" charset="0"/>
                          <a:cs typeface="Calibri Light" charset="0"/>
                        </a:rPr>
                        <a:t>Length</a:t>
                      </a:r>
                    </a:p>
                  </a:txBody>
                  <a:tcPr marL="90446" marR="90446" marT="45223" marB="45223">
                    <a:solidFill>
                      <a:srgbClr val="B57BA8">
                        <a:alpha val="6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dirty="0">
                          <a:solidFill>
                            <a:srgbClr val="445369"/>
                          </a:solidFill>
                          <a:latin typeface="+mj-lt"/>
                          <a:ea typeface="Calibri Light" charset="0"/>
                          <a:cs typeface="Calibri Light" charset="0"/>
                        </a:rPr>
                        <a:t>Aim</a:t>
                      </a:r>
                    </a:p>
                  </a:txBody>
                  <a:tcPr marL="90446" marR="90446" marT="45223" marB="45223">
                    <a:solidFill>
                      <a:srgbClr val="8397B0">
                        <a:alpha val="6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dirty="0">
                          <a:solidFill>
                            <a:srgbClr val="445369"/>
                          </a:solidFill>
                          <a:latin typeface="+mj-lt"/>
                          <a:ea typeface="Calibri Light" charset="0"/>
                          <a:cs typeface="Calibri Light" charset="0"/>
                        </a:rPr>
                        <a:t>Potential audience</a:t>
                      </a:r>
                    </a:p>
                  </a:txBody>
                  <a:tcPr marL="90446" marR="90446" marT="45223" marB="45223">
                    <a:solidFill>
                      <a:srgbClr val="B57BA8">
                        <a:alpha val="6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dirty="0">
                          <a:solidFill>
                            <a:srgbClr val="445369"/>
                          </a:solidFill>
                          <a:latin typeface="+mj-lt"/>
                          <a:ea typeface="Calibri Light" charset="0"/>
                          <a:cs typeface="Calibri Light" charset="0"/>
                        </a:rPr>
                        <a:t>When</a:t>
                      </a:r>
                      <a:r>
                        <a:rPr lang="en-US" sz="1800" b="1" i="0" baseline="0" dirty="0">
                          <a:solidFill>
                            <a:srgbClr val="445369"/>
                          </a:solidFill>
                          <a:latin typeface="+mj-lt"/>
                          <a:ea typeface="Calibri Light" charset="0"/>
                          <a:cs typeface="Calibri Light" charset="0"/>
                        </a:rPr>
                        <a:t> to prepare?</a:t>
                      </a:r>
                      <a:endParaRPr lang="en-US" sz="1800" b="1" i="0" dirty="0">
                        <a:solidFill>
                          <a:srgbClr val="445369"/>
                        </a:solidFill>
                        <a:latin typeface="+mj-lt"/>
                        <a:ea typeface="Calibri Light" charset="0"/>
                        <a:cs typeface="Calibri Light" charset="0"/>
                      </a:endParaRPr>
                    </a:p>
                  </a:txBody>
                  <a:tcPr marL="90446" marR="90446" marT="45223" marB="45223">
                    <a:solidFill>
                      <a:srgbClr val="B57BA8">
                        <a:alpha val="6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dirty="0">
                          <a:solidFill>
                            <a:srgbClr val="445369"/>
                          </a:solidFill>
                          <a:latin typeface="+mj-lt"/>
                          <a:ea typeface="Calibri Light" charset="0"/>
                          <a:cs typeface="Calibri Light" charset="0"/>
                        </a:rPr>
                        <a:t>When to use?</a:t>
                      </a:r>
                    </a:p>
                  </a:txBody>
                  <a:tcPr marL="90446" marR="90446" marT="45223" marB="45223">
                    <a:solidFill>
                      <a:srgbClr val="B57BA8">
                        <a:alpha val="6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33973"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rgbClr val="445369"/>
                          </a:solidFill>
                          <a:latin typeface="+mj-lt"/>
                          <a:ea typeface="Calibri Light" charset="0"/>
                          <a:cs typeface="Calibri Light" charset="0"/>
                        </a:rPr>
                        <a:t>Policy 1-pager</a:t>
                      </a:r>
                    </a:p>
                  </a:txBody>
                  <a:tcPr marL="90446" marR="90446" marT="45223" marB="45223">
                    <a:solidFill>
                      <a:srgbClr val="B57BA8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rgbClr val="445369"/>
                          </a:solidFill>
                          <a:latin typeface="+mj-lt"/>
                          <a:ea typeface="Calibri Light" charset="0"/>
                          <a:cs typeface="Calibri Light" charset="0"/>
                        </a:rPr>
                        <a:t>up</a:t>
                      </a:r>
                      <a:r>
                        <a:rPr lang="en-US" sz="1600" b="0" i="0" baseline="0" dirty="0">
                          <a:solidFill>
                            <a:srgbClr val="445369"/>
                          </a:solidFill>
                          <a:latin typeface="+mj-lt"/>
                          <a:ea typeface="Calibri Light" charset="0"/>
                          <a:cs typeface="Calibri Light" charset="0"/>
                        </a:rPr>
                        <a:t> to 2 </a:t>
                      </a:r>
                      <a:r>
                        <a:rPr lang="en-US" sz="1600" b="0" i="0" dirty="0">
                          <a:solidFill>
                            <a:srgbClr val="445369"/>
                          </a:solidFill>
                          <a:latin typeface="+mj-lt"/>
                          <a:ea typeface="Calibri Light" charset="0"/>
                          <a:cs typeface="Calibri Light" charset="0"/>
                        </a:rPr>
                        <a:t>pages</a:t>
                      </a:r>
                    </a:p>
                  </a:txBody>
                  <a:tcPr marL="90446" marR="90446" marT="45223" marB="45223">
                    <a:solidFill>
                      <a:srgbClr val="B57BA8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rgbClr val="445369"/>
                          </a:solidFill>
                          <a:latin typeface="+mj-lt"/>
                          <a:ea typeface="Calibri Light" charset="0"/>
                          <a:cs typeface="Calibri Light" charset="0"/>
                        </a:rPr>
                        <a:t>Engage </a:t>
                      </a:r>
                      <a:r>
                        <a:rPr lang="en-US" sz="1600" b="0" i="0" dirty="0" smtClean="0">
                          <a:solidFill>
                            <a:srgbClr val="445369"/>
                          </a:solidFill>
                          <a:latin typeface="+mj-lt"/>
                          <a:ea typeface="Calibri Light" charset="0"/>
                          <a:cs typeface="Calibri Light" charset="0"/>
                        </a:rPr>
                        <a:t>stakeholders</a:t>
                      </a:r>
                      <a:endParaRPr lang="en-US" sz="1600" b="0" i="0" dirty="0">
                        <a:solidFill>
                          <a:srgbClr val="445369"/>
                        </a:solidFill>
                        <a:latin typeface="+mj-lt"/>
                        <a:ea typeface="Calibri Light" charset="0"/>
                        <a:cs typeface="Calibri Light" charset="0"/>
                      </a:endParaRPr>
                    </a:p>
                  </a:txBody>
                  <a:tcPr marL="90446" marR="90446" marT="45223" marB="45223">
                    <a:solidFill>
                      <a:srgbClr val="8397B0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rgbClr val="445369"/>
                          </a:solidFill>
                          <a:latin typeface="+mj-lt"/>
                          <a:ea typeface="Calibri Light" charset="0"/>
                          <a:cs typeface="Calibri Light" charset="0"/>
                        </a:rPr>
                        <a:t>Stakeholders</a:t>
                      </a:r>
                    </a:p>
                  </a:txBody>
                  <a:tcPr marL="90446" marR="90446" marT="45223" marB="45223">
                    <a:solidFill>
                      <a:srgbClr val="B57BA8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rgbClr val="445369"/>
                          </a:solidFill>
                          <a:latin typeface="+mj-lt"/>
                          <a:ea typeface="Calibri Light" charset="0"/>
                          <a:cs typeface="Calibri Light" charset="0"/>
                        </a:rPr>
                        <a:t>Between 1</a:t>
                      </a:r>
                      <a:r>
                        <a:rPr lang="en-US" sz="1600" b="0" i="0" baseline="30000" dirty="0">
                          <a:solidFill>
                            <a:srgbClr val="445369"/>
                          </a:solidFill>
                          <a:latin typeface="+mj-lt"/>
                          <a:ea typeface="Calibri Light" charset="0"/>
                          <a:cs typeface="Calibri Light" charset="0"/>
                        </a:rPr>
                        <a:t>st</a:t>
                      </a:r>
                      <a:r>
                        <a:rPr lang="en-US" sz="1600" b="0" i="0" dirty="0">
                          <a:solidFill>
                            <a:srgbClr val="445369"/>
                          </a:solidFill>
                          <a:latin typeface="+mj-lt"/>
                          <a:ea typeface="Calibri Light" charset="0"/>
                          <a:cs typeface="Calibri Light" charset="0"/>
                        </a:rPr>
                        <a:t> and 2nd meeting</a:t>
                      </a:r>
                    </a:p>
                  </a:txBody>
                  <a:tcPr marL="90446" marR="90446" marT="45223" marB="45223">
                    <a:solidFill>
                      <a:srgbClr val="B57BA8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 smtClean="0">
                          <a:solidFill>
                            <a:srgbClr val="445369"/>
                          </a:solidFill>
                          <a:latin typeface="Calibri Light" charset="0"/>
                          <a:ea typeface="Calibri Light" charset="0"/>
                          <a:cs typeface="Calibri Light" charset="0"/>
                        </a:rPr>
                        <a:t>Throughout the 5-meeting</a:t>
                      </a:r>
                      <a:r>
                        <a:rPr lang="en-US" sz="1600" b="0" i="0" baseline="0" dirty="0" smtClean="0">
                          <a:solidFill>
                            <a:srgbClr val="445369"/>
                          </a:solidFill>
                          <a:latin typeface="Calibri Light" charset="0"/>
                          <a:ea typeface="Calibri Light" charset="0"/>
                          <a:cs typeface="Calibri Light" charset="0"/>
                        </a:rPr>
                        <a:t> process and beyond</a:t>
                      </a:r>
                      <a:endParaRPr lang="en-US" sz="1600" b="0" i="0" dirty="0">
                        <a:solidFill>
                          <a:srgbClr val="445369"/>
                        </a:solidFill>
                        <a:latin typeface="Calibri Light" charset="0"/>
                        <a:ea typeface="Calibri Light" charset="0"/>
                        <a:cs typeface="Calibri Light" charset="0"/>
                      </a:endParaRPr>
                    </a:p>
                  </a:txBody>
                  <a:tcPr marL="90446" marR="90446" marT="45223" marB="45223">
                    <a:solidFill>
                      <a:srgbClr val="B57BA8">
                        <a:alpha val="4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133973"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 err="1">
                          <a:solidFill>
                            <a:srgbClr val="445369"/>
                          </a:solidFill>
                          <a:latin typeface="+mj-lt"/>
                          <a:ea typeface="Calibri Light" charset="0"/>
                          <a:cs typeface="Calibri Light" charset="0"/>
                        </a:rPr>
                        <a:t>Infograph</a:t>
                      </a:r>
                      <a:endParaRPr lang="en-US" sz="1600" b="0" i="0" dirty="0">
                        <a:solidFill>
                          <a:srgbClr val="445369"/>
                        </a:solidFill>
                        <a:latin typeface="+mj-lt"/>
                        <a:ea typeface="Calibri Light" charset="0"/>
                        <a:cs typeface="Calibri Light" charset="0"/>
                      </a:endParaRPr>
                    </a:p>
                  </a:txBody>
                  <a:tcPr marL="90446" marR="90446" marT="45223" marB="45223">
                    <a:solidFill>
                      <a:srgbClr val="B57BA8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rgbClr val="445369"/>
                          </a:solidFill>
                          <a:latin typeface="+mj-lt"/>
                          <a:ea typeface="Calibri Light" charset="0"/>
                          <a:cs typeface="Calibri Light" charset="0"/>
                        </a:rPr>
                        <a:t>1 page</a:t>
                      </a:r>
                    </a:p>
                  </a:txBody>
                  <a:tcPr marL="90446" marR="90446" marT="45223" marB="45223">
                    <a:solidFill>
                      <a:srgbClr val="B57BA8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dirty="0">
                          <a:solidFill>
                            <a:srgbClr val="445369"/>
                          </a:solidFill>
                          <a:latin typeface="+mj-lt"/>
                          <a:ea typeface="Calibri Light" charset="0"/>
                          <a:cs typeface="Calibri Light" charset="0"/>
                        </a:rPr>
                        <a:t>Disseminate policy recommendations and summarize all policy evidence</a:t>
                      </a:r>
                    </a:p>
                  </a:txBody>
                  <a:tcPr marL="90446" marR="90446" marT="45223" marB="45223">
                    <a:solidFill>
                      <a:srgbClr val="8397B0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dirty="0">
                          <a:solidFill>
                            <a:srgbClr val="445369"/>
                          </a:solidFill>
                          <a:latin typeface="+mj-lt"/>
                          <a:ea typeface="Calibri Light" charset="0"/>
                          <a:cs typeface="Calibri Light" charset="0"/>
                        </a:rPr>
                        <a:t>Stakeholders;</a:t>
                      </a:r>
                      <a:r>
                        <a:rPr lang="en-US" sz="1600" b="0" i="0" baseline="0" dirty="0">
                          <a:solidFill>
                            <a:srgbClr val="445369"/>
                          </a:solidFill>
                          <a:latin typeface="+mj-lt"/>
                          <a:ea typeface="Calibri Light" charset="0"/>
                          <a:cs typeface="Calibri Light" charset="0"/>
                        </a:rPr>
                        <a:t> g</a:t>
                      </a:r>
                      <a:r>
                        <a:rPr lang="en-US" sz="1600" b="0" i="0" dirty="0">
                          <a:solidFill>
                            <a:srgbClr val="445369"/>
                          </a:solidFill>
                          <a:latin typeface="+mj-lt"/>
                          <a:ea typeface="Calibri Light" charset="0"/>
                          <a:cs typeface="Calibri Light" charset="0"/>
                        </a:rPr>
                        <a:t>eneral</a:t>
                      </a:r>
                      <a:r>
                        <a:rPr lang="en-US" sz="1600" b="0" i="0" baseline="0" dirty="0">
                          <a:solidFill>
                            <a:srgbClr val="445369"/>
                          </a:solidFill>
                          <a:latin typeface="+mj-lt"/>
                          <a:ea typeface="Calibri Light" charset="0"/>
                          <a:cs typeface="Calibri Light" charset="0"/>
                        </a:rPr>
                        <a:t> public</a:t>
                      </a:r>
                      <a:endParaRPr lang="en-US" sz="1600" b="0" i="0" dirty="0">
                        <a:solidFill>
                          <a:srgbClr val="445369"/>
                        </a:solidFill>
                        <a:latin typeface="+mj-lt"/>
                        <a:ea typeface="Calibri Light" charset="0"/>
                        <a:cs typeface="Calibri Light" charset="0"/>
                      </a:endParaRPr>
                    </a:p>
                    <a:p>
                      <a:pPr algn="ctr"/>
                      <a:endParaRPr lang="en-US" sz="1600" b="0" i="0" dirty="0">
                        <a:solidFill>
                          <a:srgbClr val="445369"/>
                        </a:solidFill>
                        <a:latin typeface="+mj-lt"/>
                        <a:ea typeface="Calibri Light" charset="0"/>
                        <a:cs typeface="Calibri Light" charset="0"/>
                      </a:endParaRPr>
                    </a:p>
                  </a:txBody>
                  <a:tcPr marL="90446" marR="90446" marT="45223" marB="45223">
                    <a:solidFill>
                      <a:srgbClr val="B57BA8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rgbClr val="445369"/>
                          </a:solidFill>
                          <a:latin typeface="+mj-lt"/>
                          <a:ea typeface="Calibri Light" charset="0"/>
                          <a:cs typeface="Calibri Light" charset="0"/>
                        </a:rPr>
                        <a:t>Between 4</a:t>
                      </a:r>
                      <a:r>
                        <a:rPr lang="en-US" sz="1600" b="0" i="0" baseline="30000" dirty="0">
                          <a:solidFill>
                            <a:srgbClr val="445369"/>
                          </a:solidFill>
                          <a:latin typeface="+mj-lt"/>
                          <a:ea typeface="Calibri Light" charset="0"/>
                          <a:cs typeface="Calibri Light" charset="0"/>
                        </a:rPr>
                        <a:t>th</a:t>
                      </a:r>
                      <a:r>
                        <a:rPr lang="en-US" sz="1600" b="0" i="0" dirty="0">
                          <a:solidFill>
                            <a:srgbClr val="445369"/>
                          </a:solidFill>
                          <a:latin typeface="+mj-lt"/>
                          <a:ea typeface="Calibri Light" charset="0"/>
                          <a:cs typeface="Calibri Light" charset="0"/>
                        </a:rPr>
                        <a:t> and 5</a:t>
                      </a:r>
                      <a:r>
                        <a:rPr lang="en-US" sz="1600" b="0" i="0" baseline="30000" dirty="0">
                          <a:solidFill>
                            <a:srgbClr val="445369"/>
                          </a:solidFill>
                          <a:latin typeface="+mj-lt"/>
                          <a:ea typeface="Calibri Light" charset="0"/>
                          <a:cs typeface="Calibri Light" charset="0"/>
                        </a:rPr>
                        <a:t>th</a:t>
                      </a:r>
                      <a:r>
                        <a:rPr lang="en-US" sz="1600" b="0" i="0" dirty="0">
                          <a:solidFill>
                            <a:srgbClr val="445369"/>
                          </a:solidFill>
                          <a:latin typeface="+mj-lt"/>
                          <a:ea typeface="Calibri Light" charset="0"/>
                          <a:cs typeface="Calibri Light" charset="0"/>
                        </a:rPr>
                        <a:t> </a:t>
                      </a:r>
                      <a:r>
                        <a:rPr lang="en-US" sz="1600" b="0" i="0" dirty="0" smtClean="0">
                          <a:solidFill>
                            <a:srgbClr val="445369"/>
                          </a:solidFill>
                          <a:latin typeface="+mj-lt"/>
                          <a:ea typeface="Calibri Light" charset="0"/>
                          <a:cs typeface="Calibri Light" charset="0"/>
                        </a:rPr>
                        <a:t>meetings</a:t>
                      </a:r>
                      <a:endParaRPr lang="en-US" sz="1600" b="0" i="0" dirty="0">
                        <a:solidFill>
                          <a:srgbClr val="445369"/>
                        </a:solidFill>
                        <a:latin typeface="+mj-lt"/>
                        <a:ea typeface="Calibri Light" charset="0"/>
                        <a:cs typeface="Calibri Light" charset="0"/>
                      </a:endParaRPr>
                    </a:p>
                  </a:txBody>
                  <a:tcPr marL="90446" marR="90446" marT="45223" marB="45223">
                    <a:solidFill>
                      <a:srgbClr val="B57BA8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dirty="0" smtClean="0">
                          <a:solidFill>
                            <a:srgbClr val="445369"/>
                          </a:solidFill>
                          <a:latin typeface="Calibri Light" charset="0"/>
                          <a:ea typeface="Calibri Light" charset="0"/>
                          <a:cs typeface="Calibri Light" charset="0"/>
                        </a:rPr>
                        <a:t>By 5</a:t>
                      </a:r>
                      <a:r>
                        <a:rPr lang="en-US" sz="1600" b="0" i="0" baseline="30000" dirty="0" smtClean="0">
                          <a:solidFill>
                            <a:srgbClr val="445369"/>
                          </a:solidFill>
                          <a:latin typeface="Calibri Light" charset="0"/>
                          <a:ea typeface="Calibri Light" charset="0"/>
                          <a:cs typeface="Calibri Light" charset="0"/>
                        </a:rPr>
                        <a:t>th</a:t>
                      </a:r>
                      <a:r>
                        <a:rPr lang="en-US" sz="1600" b="0" i="0" dirty="0" smtClean="0">
                          <a:solidFill>
                            <a:srgbClr val="445369"/>
                          </a:solidFill>
                          <a:latin typeface="Calibri Light" charset="0"/>
                          <a:ea typeface="Calibri Light" charset="0"/>
                          <a:cs typeface="Calibri Light" charset="0"/>
                        </a:rPr>
                        <a:t> meeting and beyond</a:t>
                      </a:r>
                      <a:endParaRPr lang="en-US" sz="1600" b="0" i="0" dirty="0">
                        <a:solidFill>
                          <a:srgbClr val="445369"/>
                        </a:solidFill>
                        <a:latin typeface="Calibri Light" charset="0"/>
                        <a:ea typeface="Calibri Light" charset="0"/>
                        <a:cs typeface="Calibri Light" charset="0"/>
                      </a:endParaRPr>
                    </a:p>
                  </a:txBody>
                  <a:tcPr marL="90446" marR="90446" marT="45223" marB="45223">
                    <a:solidFill>
                      <a:srgbClr val="B57BA8">
                        <a:alpha val="4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133973"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rgbClr val="445369"/>
                          </a:solidFill>
                          <a:latin typeface="+mj-lt"/>
                          <a:ea typeface="Calibri Light" charset="0"/>
                          <a:cs typeface="Calibri Light" charset="0"/>
                        </a:rPr>
                        <a:t>Policy brief</a:t>
                      </a:r>
                    </a:p>
                  </a:txBody>
                  <a:tcPr marL="90446" marR="90446" marT="45223" marB="45223">
                    <a:solidFill>
                      <a:srgbClr val="B57BA8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rgbClr val="445369"/>
                          </a:solidFill>
                          <a:latin typeface="+mj-lt"/>
                          <a:ea typeface="Calibri Light" charset="0"/>
                          <a:cs typeface="Calibri Light" charset="0"/>
                        </a:rPr>
                        <a:t>up to 4</a:t>
                      </a:r>
                      <a:r>
                        <a:rPr lang="en-US" sz="1600" b="0" i="0" baseline="0" dirty="0">
                          <a:solidFill>
                            <a:srgbClr val="445369"/>
                          </a:solidFill>
                          <a:latin typeface="+mj-lt"/>
                          <a:ea typeface="Calibri Light" charset="0"/>
                          <a:cs typeface="Calibri Light" charset="0"/>
                        </a:rPr>
                        <a:t> pages</a:t>
                      </a:r>
                      <a:endParaRPr lang="en-US" sz="1600" b="0" i="0" dirty="0">
                        <a:solidFill>
                          <a:srgbClr val="445369"/>
                        </a:solidFill>
                        <a:latin typeface="+mj-lt"/>
                        <a:ea typeface="Calibri Light" charset="0"/>
                        <a:cs typeface="Calibri Light" charset="0"/>
                      </a:endParaRPr>
                    </a:p>
                  </a:txBody>
                  <a:tcPr marL="90446" marR="90446" marT="45223" marB="45223">
                    <a:solidFill>
                      <a:srgbClr val="B57BA8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dirty="0" smtClean="0">
                          <a:solidFill>
                            <a:srgbClr val="445369"/>
                          </a:solidFill>
                          <a:latin typeface="+mj-lt"/>
                          <a:ea typeface="Calibri Light" charset="0"/>
                          <a:cs typeface="Calibri Light" charset="0"/>
                        </a:rPr>
                        <a:t>Disseminate prioritized recommendations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i="0" dirty="0">
                        <a:solidFill>
                          <a:srgbClr val="445369"/>
                        </a:solidFill>
                        <a:latin typeface="+mj-lt"/>
                        <a:ea typeface="Calibri Light" charset="0"/>
                        <a:cs typeface="Calibri Light" charset="0"/>
                      </a:endParaRPr>
                    </a:p>
                  </a:txBody>
                  <a:tcPr marL="90446" marR="90446" marT="45223" marB="45223">
                    <a:solidFill>
                      <a:srgbClr val="8397B0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dirty="0">
                          <a:solidFill>
                            <a:srgbClr val="445369"/>
                          </a:solidFill>
                          <a:latin typeface="+mj-lt"/>
                          <a:ea typeface="Calibri Light" charset="0"/>
                          <a:cs typeface="Calibri Light" charset="0"/>
                        </a:rPr>
                        <a:t>Policymakers, journalists, senior advisers to policymakers</a:t>
                      </a:r>
                    </a:p>
                  </a:txBody>
                  <a:tcPr marL="90446" marR="90446" marT="45223" marB="45223">
                    <a:solidFill>
                      <a:srgbClr val="B57BA8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rgbClr val="445369"/>
                          </a:solidFill>
                          <a:latin typeface="+mj-lt"/>
                          <a:ea typeface="Calibri Light" charset="0"/>
                          <a:cs typeface="Calibri Light"/>
                        </a:rPr>
                        <a:t>Between 4th and 5th </a:t>
                      </a:r>
                      <a:r>
                        <a:rPr lang="en-US" sz="1600" b="0" i="0" dirty="0" smtClean="0">
                          <a:solidFill>
                            <a:srgbClr val="445369"/>
                          </a:solidFill>
                          <a:latin typeface="+mj-lt"/>
                          <a:ea typeface="Calibri Light" charset="0"/>
                          <a:cs typeface="Calibri Light"/>
                        </a:rPr>
                        <a:t>meetings</a:t>
                      </a:r>
                      <a:endParaRPr lang="en-US" sz="1600" b="0" i="0" dirty="0">
                        <a:solidFill>
                          <a:srgbClr val="445369"/>
                        </a:solidFill>
                        <a:latin typeface="+mj-lt"/>
                        <a:ea typeface="Calibri Light" charset="0"/>
                        <a:cs typeface="Calibri Light" charset="0"/>
                      </a:endParaRPr>
                    </a:p>
                  </a:txBody>
                  <a:tcPr marL="90446" marR="90446" marT="45223" marB="45223">
                    <a:solidFill>
                      <a:srgbClr val="B57BA8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dirty="0" smtClean="0">
                          <a:solidFill>
                            <a:srgbClr val="445369"/>
                          </a:solidFill>
                          <a:latin typeface="Calibri Light" charset="0"/>
                          <a:ea typeface="Calibri Light" charset="0"/>
                          <a:cs typeface="Calibri Light" charset="0"/>
                        </a:rPr>
                        <a:t>By 5</a:t>
                      </a:r>
                      <a:r>
                        <a:rPr lang="en-US" sz="1600" b="0" i="0" baseline="30000" dirty="0" smtClean="0">
                          <a:solidFill>
                            <a:srgbClr val="445369"/>
                          </a:solidFill>
                          <a:latin typeface="Calibri Light" charset="0"/>
                          <a:ea typeface="Calibri Light" charset="0"/>
                          <a:cs typeface="Calibri Light" charset="0"/>
                        </a:rPr>
                        <a:t>th</a:t>
                      </a:r>
                      <a:r>
                        <a:rPr lang="en-US" sz="1600" b="0" i="0" dirty="0" smtClean="0">
                          <a:solidFill>
                            <a:srgbClr val="445369"/>
                          </a:solidFill>
                          <a:latin typeface="Calibri Light" charset="0"/>
                          <a:ea typeface="Calibri Light" charset="0"/>
                          <a:cs typeface="Calibri Light" charset="0"/>
                        </a:rPr>
                        <a:t> meeting and beyond</a:t>
                      </a:r>
                    </a:p>
                    <a:p>
                      <a:pPr algn="ctr"/>
                      <a:endParaRPr lang="en-US" sz="1600" b="0" i="0" dirty="0">
                        <a:solidFill>
                          <a:srgbClr val="445369"/>
                        </a:solidFill>
                        <a:latin typeface="+mj-lt"/>
                        <a:ea typeface="Calibri Light" charset="0"/>
                        <a:cs typeface="Calibri Light" charset="0"/>
                      </a:endParaRPr>
                    </a:p>
                  </a:txBody>
                  <a:tcPr marL="90446" marR="90446" marT="45223" marB="45223">
                    <a:solidFill>
                      <a:srgbClr val="B57BA8">
                        <a:alpha val="4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96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416"/>
    </mc:Choice>
    <mc:Fallback>
      <p:transition spd="slow" advTm="764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Flowchart: Process 347"/>
          <p:cNvSpPr/>
          <p:nvPr/>
        </p:nvSpPr>
        <p:spPr bwMode="auto">
          <a:xfrm>
            <a:off x="3998214" y="1570421"/>
            <a:ext cx="1868106" cy="565521"/>
          </a:xfrm>
          <a:prstGeom prst="flowChartProcess">
            <a:avLst/>
          </a:prstGeom>
          <a:noFill/>
          <a:ln w="9525" cap="flat" cmpd="sng" algn="ctr">
            <a:noFill/>
            <a:prstDash val="solid"/>
          </a:ln>
          <a:effectLst/>
          <a:extLst/>
        </p:spPr>
        <p:txBody>
          <a:bodyPr vert="horz" wrap="square" lIns="84406" tIns="42203" rIns="84406" bIns="42203" numCol="1" rtlCol="0" anchor="ctr" anchorCtr="0" compatLnSpc="1">
            <a:prstTxWarp prst="textNoShape">
              <a:avLst/>
            </a:prstTxWarp>
          </a:bodyPr>
          <a:lstStyle/>
          <a:p>
            <a:pPr algn="ctr"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_tradnl" sz="1385" b="1" kern="0" dirty="0">
              <a:solidFill>
                <a:schemeClr val="accent3">
                  <a:lumMod val="50000"/>
                </a:schemeClr>
              </a:solidFill>
              <a:latin typeface="Calibri"/>
            </a:endParaRPr>
          </a:p>
        </p:txBody>
      </p:sp>
      <p:sp>
        <p:nvSpPr>
          <p:cNvPr id="30" name="Rounded Rectangle 29"/>
          <p:cNvSpPr/>
          <p:nvPr/>
        </p:nvSpPr>
        <p:spPr bwMode="auto">
          <a:xfrm>
            <a:off x="613495" y="4136234"/>
            <a:ext cx="10597612" cy="407874"/>
          </a:xfrm>
          <a:prstGeom prst="roundRect">
            <a:avLst/>
          </a:prstGeom>
          <a:solidFill>
            <a:schemeClr val="tx1">
              <a:lumMod val="85000"/>
            </a:schemeClr>
          </a:solidFill>
          <a:ln w="9525" cap="flat" cmpd="sng" algn="ctr">
            <a:solidFill>
              <a:schemeClr val="bg1"/>
            </a:solidFill>
            <a:prstDash val="solid"/>
          </a:ln>
          <a:effectLst/>
          <a:extLst/>
        </p:spPr>
        <p:txBody>
          <a:bodyPr vert="horz" wrap="square" lIns="84406" tIns="42203" rIns="84406" bIns="42203" numCol="1" rtlCol="0" anchor="ctr" anchorCtr="0" compatLnSpc="1">
            <a:prstTxWarp prst="textNoShape">
              <a:avLst/>
            </a:prstTxWarp>
          </a:bodyPr>
          <a:lstStyle/>
          <a:p>
            <a:pPr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_tradnl" sz="1846" kern="0" dirty="0">
              <a:solidFill>
                <a:srgbClr val="0094C8"/>
              </a:solidFill>
              <a:latin typeface="Arial" charset="0"/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2448288" y="1934045"/>
            <a:ext cx="42202" cy="42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4406" tIns="42203" rIns="84406" bIns="42203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1846" dirty="0">
              <a:solidFill>
                <a:srgbClr val="0094C8"/>
              </a:solidFill>
              <a:latin typeface="Arial" charset="0"/>
            </a:endParaRPr>
          </a:p>
        </p:txBody>
      </p:sp>
      <p:sp>
        <p:nvSpPr>
          <p:cNvPr id="32" name="Flowchart: Process 278"/>
          <p:cNvSpPr/>
          <p:nvPr/>
        </p:nvSpPr>
        <p:spPr bwMode="auto">
          <a:xfrm>
            <a:off x="2563267" y="2929338"/>
            <a:ext cx="844062" cy="565521"/>
          </a:xfrm>
          <a:prstGeom prst="flowChartProcess">
            <a:avLst/>
          </a:prstGeom>
          <a:noFill/>
          <a:ln w="25400" cap="flat" cmpd="sng" algn="ctr">
            <a:noFill/>
            <a:prstDash val="solid"/>
          </a:ln>
          <a:effectLst/>
          <a:extLst/>
        </p:spPr>
        <p:txBody>
          <a:bodyPr vert="horz" wrap="square" lIns="84406" tIns="42203" rIns="84406" bIns="42203" numCol="1" rtlCol="0" anchor="ctr" anchorCtr="0" compatLnSpc="1">
            <a:prstTxWarp prst="textNoShape">
              <a:avLst/>
            </a:prstTxWarp>
          </a:bodyPr>
          <a:lstStyle/>
          <a:p>
            <a:pPr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_tradnl" sz="923" kern="0" dirty="0">
              <a:solidFill>
                <a:srgbClr val="0094C8"/>
              </a:solidFill>
              <a:latin typeface="Calibri"/>
            </a:endParaRPr>
          </a:p>
        </p:txBody>
      </p:sp>
      <p:sp>
        <p:nvSpPr>
          <p:cNvPr id="33" name="Flowchart: Process 347"/>
          <p:cNvSpPr/>
          <p:nvPr/>
        </p:nvSpPr>
        <p:spPr bwMode="auto">
          <a:xfrm>
            <a:off x="3998214" y="1570421"/>
            <a:ext cx="1868106" cy="565521"/>
          </a:xfrm>
          <a:prstGeom prst="flowChartProcess">
            <a:avLst/>
          </a:prstGeom>
          <a:noFill/>
          <a:ln w="9525" cap="flat" cmpd="sng" algn="ctr">
            <a:noFill/>
            <a:prstDash val="solid"/>
          </a:ln>
          <a:effectLst/>
          <a:extLst/>
        </p:spPr>
        <p:txBody>
          <a:bodyPr vert="horz" wrap="square" lIns="84406" tIns="42203" rIns="84406" bIns="42203" numCol="1" rtlCol="0" anchor="ctr" anchorCtr="0" compatLnSpc="1">
            <a:prstTxWarp prst="textNoShape">
              <a:avLst/>
            </a:prstTxWarp>
          </a:bodyPr>
          <a:lstStyle/>
          <a:p>
            <a:pPr algn="ctr"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_tradnl" sz="1385" b="1" kern="0" dirty="0">
              <a:solidFill>
                <a:schemeClr val="accent3">
                  <a:lumMod val="50000"/>
                </a:schemeClr>
              </a:solidFill>
              <a:latin typeface="Calibri"/>
            </a:endParaRPr>
          </a:p>
        </p:txBody>
      </p:sp>
      <p:sp>
        <p:nvSpPr>
          <p:cNvPr id="36" name="Estrella de 5 puntas 83"/>
          <p:cNvSpPr/>
          <p:nvPr/>
        </p:nvSpPr>
        <p:spPr bwMode="auto">
          <a:xfrm>
            <a:off x="8173133" y="2865877"/>
            <a:ext cx="332345" cy="297611"/>
          </a:xfrm>
          <a:prstGeom prst="star5">
            <a:avLst>
              <a:gd name="adj" fmla="val 0"/>
              <a:gd name="hf" fmla="val 105146"/>
              <a:gd name="vf" fmla="val 110557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4406" tIns="42203" rIns="84406" bIns="42203" numCol="1" rtlCol="0" anchor="ctr" anchorCtr="0" compatLnSpc="1">
            <a:prstTxWarp prst="textNoShape">
              <a:avLst/>
            </a:prstTxWarp>
          </a:bodyPr>
          <a:lstStyle/>
          <a:p>
            <a:pPr defTabSz="844083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1846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37" name="Flowchart: Process 325"/>
          <p:cNvSpPr/>
          <p:nvPr/>
        </p:nvSpPr>
        <p:spPr bwMode="auto">
          <a:xfrm>
            <a:off x="4449183" y="4772380"/>
            <a:ext cx="1417137" cy="565521"/>
          </a:xfrm>
          <a:prstGeom prst="flowChartProcess">
            <a:avLst/>
          </a:prstGeom>
          <a:noFill/>
          <a:ln>
            <a:noFill/>
          </a:ln>
          <a:effectLst/>
          <a:extLst/>
        </p:spPr>
        <p:txBody>
          <a:bodyPr vert="horz" wrap="square" lIns="84406" tIns="42203" rIns="84406" bIns="42203" numCol="1" rtlCol="0" anchor="ctr" anchorCtr="0" compatLnSpc="1">
            <a:prstTxWarp prst="textNoShape">
              <a:avLst/>
            </a:prstTxWarp>
          </a:bodyPr>
          <a:lstStyle/>
          <a:p>
            <a:pPr algn="ctr"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 sz="2000" b="1" kern="0" dirty="0">
                <a:solidFill>
                  <a:srgbClr val="445369"/>
                </a:solidFill>
                <a:latin typeface="+mj-lt"/>
              </a:rPr>
              <a:t>5th</a:t>
            </a:r>
          </a:p>
          <a:p>
            <a:pPr algn="ctr"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 sz="2000" b="1" kern="0" dirty="0">
                <a:solidFill>
                  <a:srgbClr val="445369"/>
                </a:solidFill>
                <a:latin typeface="+mj-lt"/>
              </a:rPr>
              <a:t>Meeting</a:t>
            </a:r>
          </a:p>
        </p:txBody>
      </p:sp>
      <p:sp>
        <p:nvSpPr>
          <p:cNvPr id="38" name="Bent Arrow 37"/>
          <p:cNvSpPr/>
          <p:nvPr/>
        </p:nvSpPr>
        <p:spPr bwMode="auto">
          <a:xfrm>
            <a:off x="3909891" y="2370678"/>
            <a:ext cx="411920" cy="1748143"/>
          </a:xfrm>
          <a:prstGeom prst="bentArrow">
            <a:avLst>
              <a:gd name="adj1" fmla="val 25000"/>
              <a:gd name="adj2" fmla="val 18345"/>
              <a:gd name="adj3" fmla="val 25000"/>
              <a:gd name="adj4" fmla="val 43750"/>
            </a:avLst>
          </a:prstGeom>
          <a:solidFill>
            <a:schemeClr val="tx2">
              <a:lumMod val="20000"/>
              <a:lumOff val="80000"/>
            </a:schemeClr>
          </a:solidFill>
          <a:ln w="12700" cap="flat" cmpd="sng" algn="ctr">
            <a:solidFill>
              <a:srgbClr val="8397B0"/>
            </a:solidFill>
            <a:prstDash val="solid"/>
          </a:ln>
          <a:effectLst/>
          <a:extLst/>
        </p:spPr>
        <p:txBody>
          <a:bodyPr vert="horz" wrap="square" lIns="84406" tIns="42203" rIns="84406" bIns="42203" numCol="1" rtlCol="0" anchor="ctr" anchorCtr="0" compatLnSpc="1">
            <a:prstTxWarp prst="textNoShape">
              <a:avLst/>
            </a:prstTxWarp>
          </a:bodyPr>
          <a:lstStyle/>
          <a:p>
            <a:pPr algn="ctr"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_tradnl" sz="923" kern="0" dirty="0">
              <a:solidFill>
                <a:srgbClr val="8397B0"/>
              </a:solidFill>
              <a:latin typeface="Calibri"/>
            </a:endParaRPr>
          </a:p>
        </p:txBody>
      </p:sp>
      <p:sp>
        <p:nvSpPr>
          <p:cNvPr id="39" name="CuadroTexto 88"/>
          <p:cNvSpPr txBox="1"/>
          <p:nvPr/>
        </p:nvSpPr>
        <p:spPr>
          <a:xfrm>
            <a:off x="751803" y="2276392"/>
            <a:ext cx="26555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B57BA8"/>
                </a:solidFill>
                <a:latin typeface="+mj-lt"/>
              </a:rPr>
              <a:t>1-pager</a:t>
            </a:r>
            <a:endParaRPr lang="es-ES_tradnl" sz="2000" b="1" dirty="0">
              <a:solidFill>
                <a:srgbClr val="B57BA8"/>
              </a:solidFill>
              <a:latin typeface="+mj-lt"/>
            </a:endParaRPr>
          </a:p>
        </p:txBody>
      </p:sp>
      <p:sp>
        <p:nvSpPr>
          <p:cNvPr id="48" name="Bent Arrow 47"/>
          <p:cNvSpPr/>
          <p:nvPr/>
        </p:nvSpPr>
        <p:spPr bwMode="auto">
          <a:xfrm>
            <a:off x="1017765" y="2378675"/>
            <a:ext cx="440334" cy="1744383"/>
          </a:xfrm>
          <a:prstGeom prst="bentArrow">
            <a:avLst>
              <a:gd name="adj1" fmla="val 25000"/>
              <a:gd name="adj2" fmla="val 18345"/>
              <a:gd name="adj3" fmla="val 25000"/>
              <a:gd name="adj4" fmla="val 43750"/>
            </a:avLst>
          </a:prstGeom>
          <a:solidFill>
            <a:schemeClr val="tx2">
              <a:lumMod val="20000"/>
              <a:lumOff val="80000"/>
            </a:schemeClr>
          </a:solidFill>
          <a:ln w="12700" cap="flat" cmpd="sng" algn="ctr">
            <a:solidFill>
              <a:srgbClr val="8397B0"/>
            </a:solidFill>
            <a:prstDash val="solid"/>
          </a:ln>
          <a:effectLst/>
          <a:extLst/>
        </p:spPr>
        <p:txBody>
          <a:bodyPr vert="horz" wrap="square" lIns="84406" tIns="42203" rIns="84406" bIns="42203" numCol="1" rtlCol="0" anchor="ctr" anchorCtr="0" compatLnSpc="1">
            <a:prstTxWarp prst="textNoShape">
              <a:avLst/>
            </a:prstTxWarp>
          </a:bodyPr>
          <a:lstStyle/>
          <a:p>
            <a:pPr algn="ctr"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_tradnl" sz="923" kern="0" dirty="0">
              <a:solidFill>
                <a:srgbClr val="8397B0"/>
              </a:solidFill>
              <a:latin typeface="Calibri"/>
            </a:endParaRPr>
          </a:p>
        </p:txBody>
      </p:sp>
      <p:sp>
        <p:nvSpPr>
          <p:cNvPr id="49" name="CuadroTexto 88"/>
          <p:cNvSpPr txBox="1"/>
          <p:nvPr/>
        </p:nvSpPr>
        <p:spPr>
          <a:xfrm>
            <a:off x="9263277" y="2676079"/>
            <a:ext cx="26555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B57BA8"/>
                </a:solidFill>
                <a:latin typeface="+mj-lt"/>
              </a:rPr>
              <a:t>Dissemination strategies</a:t>
            </a:r>
            <a:endParaRPr lang="es-ES_tradnl" sz="2000" b="1" dirty="0">
              <a:solidFill>
                <a:srgbClr val="B57BA8"/>
              </a:solidFill>
              <a:latin typeface="+mj-lt"/>
            </a:endParaRPr>
          </a:p>
        </p:txBody>
      </p:sp>
      <p:sp>
        <p:nvSpPr>
          <p:cNvPr id="50" name="Flowchart: Process 325"/>
          <p:cNvSpPr/>
          <p:nvPr/>
        </p:nvSpPr>
        <p:spPr bwMode="auto">
          <a:xfrm>
            <a:off x="3245380" y="4772379"/>
            <a:ext cx="1417137" cy="565521"/>
          </a:xfrm>
          <a:prstGeom prst="flowChartProcess">
            <a:avLst/>
          </a:prstGeom>
          <a:noFill/>
          <a:ln>
            <a:noFill/>
          </a:ln>
          <a:effectLst/>
          <a:extLst/>
        </p:spPr>
        <p:txBody>
          <a:bodyPr vert="horz" wrap="square" lIns="84406" tIns="42203" rIns="84406" bIns="42203" numCol="1" rtlCol="0" anchor="ctr" anchorCtr="0" compatLnSpc="1">
            <a:prstTxWarp prst="textNoShape">
              <a:avLst/>
            </a:prstTxWarp>
          </a:bodyPr>
          <a:lstStyle/>
          <a:p>
            <a:pPr algn="ctr"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 sz="2000" b="1" kern="0" dirty="0">
                <a:solidFill>
                  <a:srgbClr val="445369"/>
                </a:solidFill>
                <a:latin typeface="+mj-lt"/>
              </a:rPr>
              <a:t>4th </a:t>
            </a:r>
          </a:p>
          <a:p>
            <a:pPr algn="ctr"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 sz="2000" b="1" kern="0" dirty="0">
                <a:solidFill>
                  <a:srgbClr val="445369"/>
                </a:solidFill>
                <a:latin typeface="+mj-lt"/>
              </a:rPr>
              <a:t>Meeting</a:t>
            </a:r>
          </a:p>
        </p:txBody>
      </p:sp>
      <p:cxnSp>
        <p:nvCxnSpPr>
          <p:cNvPr id="55" name="Straight Arrow Connector 54"/>
          <p:cNvCxnSpPr/>
          <p:nvPr/>
        </p:nvCxnSpPr>
        <p:spPr>
          <a:xfrm flipV="1">
            <a:off x="5866320" y="5055140"/>
            <a:ext cx="5079184" cy="1"/>
          </a:xfrm>
          <a:prstGeom prst="straightConnector1">
            <a:avLst/>
          </a:prstGeom>
          <a:ln w="76200">
            <a:solidFill>
              <a:srgbClr val="44536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Flowchart: Process 325"/>
          <p:cNvSpPr/>
          <p:nvPr/>
        </p:nvSpPr>
        <p:spPr bwMode="auto">
          <a:xfrm>
            <a:off x="1335268" y="4772379"/>
            <a:ext cx="1417137" cy="565521"/>
          </a:xfrm>
          <a:prstGeom prst="flowChartProcess">
            <a:avLst/>
          </a:prstGeom>
          <a:noFill/>
          <a:ln>
            <a:noFill/>
          </a:ln>
          <a:effectLst/>
          <a:extLst/>
        </p:spPr>
        <p:txBody>
          <a:bodyPr vert="horz" wrap="square" lIns="84406" tIns="42203" rIns="84406" bIns="42203" numCol="1" rtlCol="0" anchor="ctr" anchorCtr="0" compatLnSpc="1">
            <a:prstTxWarp prst="textNoShape">
              <a:avLst/>
            </a:prstTxWarp>
          </a:bodyPr>
          <a:lstStyle/>
          <a:p>
            <a:pPr algn="ctr"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 sz="2000" b="1" kern="0" dirty="0">
                <a:solidFill>
                  <a:srgbClr val="445369"/>
                </a:solidFill>
                <a:latin typeface="+mj-lt"/>
              </a:rPr>
              <a:t>2nd </a:t>
            </a:r>
          </a:p>
          <a:p>
            <a:pPr algn="ctr"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 sz="2000" b="1" kern="0" dirty="0">
                <a:solidFill>
                  <a:srgbClr val="445369"/>
                </a:solidFill>
                <a:latin typeface="+mj-lt"/>
              </a:rPr>
              <a:t>Meeting</a:t>
            </a:r>
          </a:p>
        </p:txBody>
      </p:sp>
      <p:sp>
        <p:nvSpPr>
          <p:cNvPr id="58" name="Flowchart: Process 325"/>
          <p:cNvSpPr/>
          <p:nvPr/>
        </p:nvSpPr>
        <p:spPr bwMode="auto">
          <a:xfrm>
            <a:off x="2262300" y="4772379"/>
            <a:ext cx="1417137" cy="565521"/>
          </a:xfrm>
          <a:prstGeom prst="flowChartProcess">
            <a:avLst/>
          </a:prstGeom>
          <a:noFill/>
          <a:ln>
            <a:noFill/>
          </a:ln>
          <a:effectLst/>
          <a:extLst/>
        </p:spPr>
        <p:txBody>
          <a:bodyPr vert="horz" wrap="square" lIns="84406" tIns="42203" rIns="84406" bIns="42203" numCol="1" rtlCol="0" anchor="ctr" anchorCtr="0" compatLnSpc="1">
            <a:prstTxWarp prst="textNoShape">
              <a:avLst/>
            </a:prstTxWarp>
          </a:bodyPr>
          <a:lstStyle/>
          <a:p>
            <a:pPr algn="ctr"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 sz="2000" b="1" kern="0" dirty="0">
                <a:solidFill>
                  <a:srgbClr val="445369"/>
                </a:solidFill>
                <a:latin typeface="+mj-lt"/>
              </a:rPr>
              <a:t>3rd </a:t>
            </a:r>
          </a:p>
          <a:p>
            <a:pPr algn="ctr"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 sz="2000" b="1" kern="0" dirty="0">
                <a:solidFill>
                  <a:srgbClr val="445369"/>
                </a:solidFill>
                <a:latin typeface="+mj-lt"/>
              </a:rPr>
              <a:t>Meeting</a:t>
            </a:r>
          </a:p>
        </p:txBody>
      </p:sp>
      <p:sp>
        <p:nvSpPr>
          <p:cNvPr id="59" name="CuadroTexto 88"/>
          <p:cNvSpPr txBox="1"/>
          <p:nvPr/>
        </p:nvSpPr>
        <p:spPr>
          <a:xfrm>
            <a:off x="4014964" y="2248568"/>
            <a:ext cx="19564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rgbClr val="B57BA8"/>
                </a:solidFill>
                <a:latin typeface="+mj-lt"/>
              </a:rPr>
              <a:t>Infograph</a:t>
            </a:r>
            <a:endParaRPr lang="en-US" sz="2000" b="1" dirty="0">
              <a:solidFill>
                <a:srgbClr val="B57BA8"/>
              </a:solidFill>
              <a:latin typeface="+mj-lt"/>
            </a:endParaRPr>
          </a:p>
          <a:p>
            <a:pPr algn="ctr"/>
            <a:r>
              <a:rPr lang="en-US" sz="2000" b="1" dirty="0" smtClean="0">
                <a:solidFill>
                  <a:srgbClr val="B57BA8"/>
                </a:solidFill>
                <a:latin typeface="+mj-lt"/>
              </a:rPr>
              <a:t>+ Policy Brief</a:t>
            </a:r>
            <a:endParaRPr lang="es-ES_tradnl" sz="2000" b="1" dirty="0">
              <a:solidFill>
                <a:srgbClr val="B57BA8"/>
              </a:solidFill>
              <a:latin typeface="+mj-lt"/>
            </a:endParaRPr>
          </a:p>
        </p:txBody>
      </p:sp>
      <p:cxnSp>
        <p:nvCxnSpPr>
          <p:cNvPr id="60" name="Straight Arrow Connector 59"/>
          <p:cNvCxnSpPr/>
          <p:nvPr/>
        </p:nvCxnSpPr>
        <p:spPr>
          <a:xfrm>
            <a:off x="5866320" y="2865877"/>
            <a:ext cx="3773626" cy="0"/>
          </a:xfrm>
          <a:prstGeom prst="straightConnector1">
            <a:avLst/>
          </a:prstGeom>
          <a:ln w="76200">
            <a:solidFill>
              <a:srgbClr val="44536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>
            <a:off x="1411737" y="2865877"/>
            <a:ext cx="1340668" cy="3148"/>
          </a:xfrm>
          <a:prstGeom prst="straightConnector1">
            <a:avLst/>
          </a:prstGeom>
          <a:ln w="76200">
            <a:solidFill>
              <a:srgbClr val="44536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1069841" y="4183444"/>
            <a:ext cx="0" cy="588935"/>
          </a:xfrm>
          <a:prstGeom prst="line">
            <a:avLst/>
          </a:prstGeom>
          <a:ln w="38100">
            <a:solidFill>
              <a:srgbClr val="B57B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2041711" y="4213410"/>
            <a:ext cx="0" cy="588935"/>
          </a:xfrm>
          <a:prstGeom prst="line">
            <a:avLst/>
          </a:prstGeom>
          <a:ln w="38100">
            <a:solidFill>
              <a:srgbClr val="B57B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2985298" y="4213409"/>
            <a:ext cx="0" cy="588935"/>
          </a:xfrm>
          <a:prstGeom prst="line">
            <a:avLst/>
          </a:prstGeom>
          <a:ln w="38100">
            <a:solidFill>
              <a:srgbClr val="B57B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3953948" y="4213409"/>
            <a:ext cx="0" cy="588935"/>
          </a:xfrm>
          <a:prstGeom prst="line">
            <a:avLst/>
          </a:prstGeom>
          <a:ln w="38100">
            <a:solidFill>
              <a:srgbClr val="B57B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5102079" y="4213931"/>
            <a:ext cx="0" cy="588935"/>
          </a:xfrm>
          <a:prstGeom prst="line">
            <a:avLst/>
          </a:prstGeom>
          <a:ln w="38100">
            <a:solidFill>
              <a:srgbClr val="B57B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567514" y="5848932"/>
            <a:ext cx="105976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445369"/>
                </a:solidFill>
                <a:latin typeface="+mj-lt"/>
              </a:rPr>
              <a:t>Suggested BBF </a:t>
            </a:r>
            <a:r>
              <a:rPr lang="en-US" sz="2000" b="1" dirty="0">
                <a:solidFill>
                  <a:srgbClr val="445369"/>
                </a:solidFill>
                <a:latin typeface="+mj-lt"/>
              </a:rPr>
              <a:t>brief development timeline</a:t>
            </a:r>
          </a:p>
        </p:txBody>
      </p:sp>
      <p:sp>
        <p:nvSpPr>
          <p:cNvPr id="29" name="Flowchart: Process 325"/>
          <p:cNvSpPr/>
          <p:nvPr/>
        </p:nvSpPr>
        <p:spPr bwMode="auto">
          <a:xfrm>
            <a:off x="300252" y="4760196"/>
            <a:ext cx="1417137" cy="565521"/>
          </a:xfrm>
          <a:prstGeom prst="flowChartProcess">
            <a:avLst/>
          </a:prstGeom>
          <a:noFill/>
          <a:ln>
            <a:noFill/>
          </a:ln>
          <a:effectLst/>
          <a:extLst/>
        </p:spPr>
        <p:txBody>
          <a:bodyPr vert="horz" wrap="square" lIns="84406" tIns="42203" rIns="84406" bIns="42203" numCol="1" rtlCol="0" anchor="ctr" anchorCtr="0" compatLnSpc="1">
            <a:prstTxWarp prst="textNoShape">
              <a:avLst/>
            </a:prstTxWarp>
          </a:bodyPr>
          <a:lstStyle/>
          <a:p>
            <a:pPr algn="ctr"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 sz="2000" b="1" kern="0">
                <a:solidFill>
                  <a:srgbClr val="445369"/>
                </a:solidFill>
                <a:latin typeface="+mj-lt"/>
              </a:rPr>
              <a:t>1st </a:t>
            </a:r>
            <a:endParaRPr lang="es-ES_tradnl" sz="2000" b="1" kern="0" dirty="0">
              <a:solidFill>
                <a:srgbClr val="445369"/>
              </a:solidFill>
              <a:latin typeface="+mj-lt"/>
            </a:endParaRPr>
          </a:p>
          <a:p>
            <a:pPr algn="ctr"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 sz="2000" b="1" kern="0" dirty="0">
                <a:solidFill>
                  <a:srgbClr val="445369"/>
                </a:solidFill>
                <a:latin typeface="+mj-lt"/>
              </a:rPr>
              <a:t>Meeting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355580"/>
      </p:ext>
    </p:extLst>
  </p:cSld>
  <p:clrMapOvr>
    <a:masterClrMapping/>
  </p:clrMapOvr>
  <p:transition advTm="31645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6.8|3.4|3.7|3.3|4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1"/>
</p:tagLst>
</file>

<file path=ppt/theme/theme1.xml><?xml version="1.0" encoding="utf-8"?>
<a:theme xmlns:a="http://schemas.openxmlformats.org/drawingml/2006/main" name="Office Theme">
  <a:themeElements>
    <a:clrScheme name="Custom 5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B47AA7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19567</TotalTime>
  <Words>1088</Words>
  <Application>Microsoft Macintosh PowerPoint</Application>
  <PresentationFormat>Widescreen</PresentationFormat>
  <Paragraphs>100</Paragraphs>
  <Slides>7</Slides>
  <Notes>7</Notes>
  <HiddenSlides>0</HiddenSlides>
  <MMClips>7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8" baseType="lpstr">
      <vt:lpstr>.AppleSystemUIFont</vt:lpstr>
      <vt:lpstr>.LucidaGrandeUI</vt:lpstr>
      <vt:lpstr>Arial</vt:lpstr>
      <vt:lpstr>Arial Black</vt:lpstr>
      <vt:lpstr>Calibri</vt:lpstr>
      <vt:lpstr>Calibri Light</vt:lpstr>
      <vt:lpstr>LucidaGrande</vt:lpstr>
      <vt:lpstr>Myriad Pro</vt:lpstr>
      <vt:lpstr>Wingdings</vt:lpstr>
      <vt:lpstr>Office Theme</vt:lpstr>
      <vt:lpstr>think-cell Slide</vt:lpstr>
      <vt:lpstr>PowerPoint Presentation</vt:lpstr>
      <vt:lpstr>Training Objectives</vt:lpstr>
      <vt:lpstr>PowerPoint Presentation</vt:lpstr>
      <vt:lpstr>Developing + prioritizing BBF policy recommendations</vt:lpstr>
      <vt:lpstr>PowerPoint Presentation</vt:lpstr>
      <vt:lpstr>Key Aspects of Different Briefs</vt:lpstr>
      <vt:lpstr>PowerPoint Presentation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531</cp:revision>
  <dcterms:created xsi:type="dcterms:W3CDTF">2016-10-26T16:35:43Z</dcterms:created>
  <dcterms:modified xsi:type="dcterms:W3CDTF">2018-06-22T15:25:41Z</dcterms:modified>
</cp:coreProperties>
</file>