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66" r:id="rId6"/>
    <p:sldId id="299" r:id="rId7"/>
    <p:sldId id="303" r:id="rId8"/>
    <p:sldId id="304" r:id="rId9"/>
    <p:sldId id="306" r:id="rId10"/>
    <p:sldId id="305" r:id="rId11"/>
    <p:sldId id="309" r:id="rId12"/>
    <p:sldId id="316" r:id="rId13"/>
    <p:sldId id="317" r:id="rId14"/>
    <p:sldId id="311" r:id="rId15"/>
    <p:sldId id="271" r:id="rId16"/>
    <p:sldId id="261" r:id="rId17"/>
    <p:sldId id="314" r:id="rId18"/>
    <p:sldId id="313" r:id="rId19"/>
    <p:sldId id="315" r:id="rId20"/>
    <p:sldId id="286" r:id="rId21"/>
    <p:sldId id="291" r:id="rId22"/>
    <p:sldId id="292" r:id="rId23"/>
    <p:sldId id="318" r:id="rId24"/>
    <p:sldId id="281" r:id="rId25"/>
    <p:sldId id="31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ark-Wahnefried, Wendy" initials="DW" lastIdx="1" clrIdx="0">
    <p:extLst>
      <p:ext uri="{19B8F6BF-5375-455C-9EA6-DF929625EA0E}">
        <p15:presenceInfo xmlns:p15="http://schemas.microsoft.com/office/powerpoint/2012/main" userId="S-1-5-21-484763869-1637723038-1801674531-1547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73" d="100"/>
          <a:sy n="73" d="100"/>
        </p:scale>
        <p:origin x="1032" y="-11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7"/>
      <c:rotY val="20"/>
      <c:depthPercent val="2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5.5831265508684863E-2"/>
          <c:y val="6.0606060606060608E-2"/>
          <c:w val="0.77667493796526055"/>
          <c:h val="0.76623376623376627"/>
        </c:manualLayout>
      </c:layout>
      <c:bar3DChart>
        <c:barDir val="col"/>
        <c:grouping val="clustered"/>
        <c:varyColors val="0"/>
        <c:ser>
          <c:idx val="0"/>
          <c:order val="0"/>
          <c:tx>
            <c:strRef>
              <c:f>Sheet1!$A$2</c:f>
              <c:strCache>
                <c:ptCount val="1"/>
                <c:pt idx="0">
                  <c:v>General</c:v>
                </c:pt>
              </c:strCache>
            </c:strRef>
          </c:tx>
          <c:spPr>
            <a:solidFill>
              <a:srgbClr val="FF00FF"/>
            </a:solidFill>
            <a:ln w="12700">
              <a:solidFill>
                <a:schemeClr val="tx1"/>
              </a:solidFill>
              <a:prstDash val="solid"/>
            </a:ln>
          </c:spPr>
          <c:invertIfNegative val="0"/>
          <c:cat>
            <c:strRef>
              <c:f>Sheet1!$B$1:$E$1</c:f>
              <c:strCache>
                <c:ptCount val="4"/>
                <c:pt idx="0">
                  <c:v>Psych. Problems</c:v>
                </c:pt>
                <c:pt idx="1">
                  <c:v>1+ ADL/IADL</c:v>
                </c:pt>
                <c:pt idx="2">
                  <c:v>1+ functional</c:v>
                </c:pt>
                <c:pt idx="3">
                  <c:v>Work</c:v>
                </c:pt>
              </c:strCache>
            </c:strRef>
          </c:cat>
          <c:val>
            <c:numRef>
              <c:f>Sheet1!$B$2:$E$2</c:f>
              <c:numCache>
                <c:formatCode>General</c:formatCode>
                <c:ptCount val="4"/>
                <c:pt idx="0">
                  <c:v>2.8</c:v>
                </c:pt>
                <c:pt idx="1">
                  <c:v>3.2</c:v>
                </c:pt>
                <c:pt idx="2">
                  <c:v>28.5</c:v>
                </c:pt>
                <c:pt idx="3">
                  <c:v>8.1999999999999993</c:v>
                </c:pt>
              </c:numCache>
            </c:numRef>
          </c:val>
          <c:extLst>
            <c:ext xmlns:c16="http://schemas.microsoft.com/office/drawing/2014/chart" uri="{C3380CC4-5D6E-409C-BE32-E72D297353CC}">
              <c16:uniqueId val="{00000000-F8A2-47C4-B3A4-E9DEC74615EB}"/>
            </c:ext>
          </c:extLst>
        </c:ser>
        <c:ser>
          <c:idx val="1"/>
          <c:order val="1"/>
          <c:tx>
            <c:strRef>
              <c:f>Sheet1!$A$3</c:f>
              <c:strCache>
                <c:ptCount val="1"/>
                <c:pt idx="0">
                  <c:v>Survivors</c:v>
                </c:pt>
              </c:strCache>
            </c:strRef>
          </c:tx>
          <c:spPr>
            <a:solidFill>
              <a:srgbClr val="00FF00"/>
            </a:solidFill>
            <a:ln w="12700">
              <a:solidFill>
                <a:schemeClr val="tx1"/>
              </a:solidFill>
              <a:prstDash val="solid"/>
            </a:ln>
          </c:spPr>
          <c:invertIfNegative val="0"/>
          <c:cat>
            <c:strRef>
              <c:f>Sheet1!$B$1:$E$1</c:f>
              <c:strCache>
                <c:ptCount val="4"/>
                <c:pt idx="0">
                  <c:v>Psych. Problems</c:v>
                </c:pt>
                <c:pt idx="1">
                  <c:v>1+ ADL/IADL</c:v>
                </c:pt>
                <c:pt idx="2">
                  <c:v>1+ functional</c:v>
                </c:pt>
                <c:pt idx="3">
                  <c:v>Work</c:v>
                </c:pt>
              </c:strCache>
            </c:strRef>
          </c:cat>
          <c:val>
            <c:numRef>
              <c:f>Sheet1!$B$3:$E$3</c:f>
              <c:numCache>
                <c:formatCode>General</c:formatCode>
                <c:ptCount val="4"/>
                <c:pt idx="0">
                  <c:v>5.4</c:v>
                </c:pt>
                <c:pt idx="1">
                  <c:v>11.3</c:v>
                </c:pt>
                <c:pt idx="2">
                  <c:v>58.1</c:v>
                </c:pt>
                <c:pt idx="3">
                  <c:v>24.2</c:v>
                </c:pt>
              </c:numCache>
            </c:numRef>
          </c:val>
          <c:extLst>
            <c:ext xmlns:c16="http://schemas.microsoft.com/office/drawing/2014/chart" uri="{C3380CC4-5D6E-409C-BE32-E72D297353CC}">
              <c16:uniqueId val="{00000001-F8A2-47C4-B3A4-E9DEC74615EB}"/>
            </c:ext>
          </c:extLst>
        </c:ser>
        <c:dLbls>
          <c:showLegendKey val="0"/>
          <c:showVal val="0"/>
          <c:showCatName val="0"/>
          <c:showSerName val="0"/>
          <c:showPercent val="0"/>
          <c:showBubbleSize val="0"/>
        </c:dLbls>
        <c:gapWidth val="150"/>
        <c:gapDepth val="0"/>
        <c:shape val="box"/>
        <c:axId val="152065344"/>
        <c:axId val="1"/>
        <c:axId val="0"/>
      </c:bar3DChart>
      <c:catAx>
        <c:axId val="152065344"/>
        <c:scaling>
          <c:orientation val="minMax"/>
        </c:scaling>
        <c:delete val="0"/>
        <c:axPos val="b"/>
        <c:numFmt formatCode="General" sourceLinked="1"/>
        <c:majorTickMark val="out"/>
        <c:minorTickMark val="none"/>
        <c:tickLblPos val="low"/>
        <c:spPr>
          <a:ln w="3175">
            <a:solidFill>
              <a:schemeClr val="tx1"/>
            </a:solidFill>
            <a:prstDash val="solid"/>
          </a:ln>
        </c:spPr>
        <c:txPr>
          <a:bodyPr rot="0" vert="horz"/>
          <a:lstStyle/>
          <a:p>
            <a:pPr>
              <a:defRPr sz="1600" b="1" i="0" u="none" strike="noStrike" baseline="0">
                <a:solidFill>
                  <a:schemeClr val="tx1"/>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chemeClr val="tx1"/>
              </a:solidFill>
              <a:prstDash val="solid"/>
            </a:ln>
          </c:spPr>
        </c:majorGridlines>
        <c:numFmt formatCode="General" sourceLinked="1"/>
        <c:majorTickMark val="out"/>
        <c:minorTickMark val="none"/>
        <c:tickLblPos val="nextTo"/>
        <c:spPr>
          <a:ln w="3175">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52065344"/>
        <c:crosses val="autoZero"/>
        <c:crossBetween val="between"/>
      </c:valAx>
      <c:spPr>
        <a:solidFill>
          <a:srgbClr val="FFFFFF"/>
        </a:solidFill>
        <a:ln w="25399">
          <a:noFill/>
        </a:ln>
      </c:spPr>
    </c:plotArea>
    <c:legend>
      <c:legendPos val="r"/>
      <c:legendEntry>
        <c:idx val="0"/>
        <c:txPr>
          <a:bodyPr/>
          <a:lstStyle/>
          <a:p>
            <a:pPr>
              <a:defRPr sz="1285" b="1" i="0" u="none" strike="noStrike" baseline="0">
                <a:solidFill>
                  <a:schemeClr val="tx1"/>
                </a:solidFill>
                <a:latin typeface="Arial"/>
                <a:ea typeface="Arial"/>
                <a:cs typeface="Arial"/>
              </a:defRPr>
            </a:pPr>
            <a:endParaRPr lang="en-US"/>
          </a:p>
        </c:txPr>
      </c:legendEntry>
      <c:legendEntry>
        <c:idx val="1"/>
        <c:txPr>
          <a:bodyPr/>
          <a:lstStyle/>
          <a:p>
            <a:pPr>
              <a:defRPr sz="1285" b="1" i="0" u="none" strike="noStrike" baseline="0">
                <a:solidFill>
                  <a:schemeClr val="tx1"/>
                </a:solidFill>
                <a:latin typeface="Arial"/>
                <a:ea typeface="Arial"/>
                <a:cs typeface="Arial"/>
              </a:defRPr>
            </a:pPr>
            <a:endParaRPr lang="en-US"/>
          </a:p>
        </c:txPr>
      </c:legendEntry>
      <c:layout>
        <c:manualLayout>
          <c:xMode val="edge"/>
          <c:yMode val="edge"/>
          <c:x val="0.85111657193513057"/>
          <c:y val="0.43577807109371447"/>
          <c:w val="0.14888337468982629"/>
          <c:h val="0.11904761904761904"/>
        </c:manualLayout>
      </c:layout>
      <c:overlay val="0"/>
      <c:spPr>
        <a:noFill/>
        <a:ln w="12700">
          <a:solidFill>
            <a:srgbClr val="FFFFFF"/>
          </a:solidFill>
          <a:prstDash val="solid"/>
        </a:ln>
      </c:spPr>
      <c:txPr>
        <a:bodyPr/>
        <a:lstStyle/>
        <a:p>
          <a:pPr>
            <a:defRPr sz="1285"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4DB85E-055D-4F16-91C3-2CD0F56CB6FD}" type="doc">
      <dgm:prSet loTypeId="urn:microsoft.com/office/officeart/2005/8/layout/hProcess9" loCatId="process" qsTypeId="urn:microsoft.com/office/officeart/2005/8/quickstyle/simple1" qsCatId="simple" csTypeId="urn:microsoft.com/office/officeart/2005/8/colors/accent1_2" csCatId="accent1" phldr="1"/>
      <dgm:spPr/>
    </dgm:pt>
    <dgm:pt modelId="{2BDC0C34-35B8-45A9-8C66-59DCC87A956F}">
      <dgm:prSet phldrT="[Text]"/>
      <dgm:spPr/>
      <dgm:t>
        <a:bodyPr/>
        <a:lstStyle/>
        <a:p>
          <a:r>
            <a:rPr lang="en-US" dirty="0" smtClean="0"/>
            <a:t>RENEW (n=641) Breast, Prostate &amp; Colorectal CA Survivors</a:t>
          </a:r>
        </a:p>
        <a:p>
          <a:r>
            <a:rPr lang="en-US" dirty="0" smtClean="0"/>
            <a:t>(R01 CA81191)</a:t>
          </a:r>
          <a:endParaRPr lang="en-US" dirty="0"/>
        </a:p>
      </dgm:t>
    </dgm:pt>
    <dgm:pt modelId="{D3419FEC-6C5D-486E-9F04-122886944F88}" type="parTrans" cxnId="{06D93916-B6BC-4F7D-91A1-7A96694E59C2}">
      <dgm:prSet/>
      <dgm:spPr/>
      <dgm:t>
        <a:bodyPr/>
        <a:lstStyle/>
        <a:p>
          <a:endParaRPr lang="en-US"/>
        </a:p>
      </dgm:t>
    </dgm:pt>
    <dgm:pt modelId="{9342AB48-10C7-492F-992E-482A74B09021}" type="sibTrans" cxnId="{06D93916-B6BC-4F7D-91A1-7A96694E59C2}">
      <dgm:prSet/>
      <dgm:spPr/>
      <dgm:t>
        <a:bodyPr/>
        <a:lstStyle/>
        <a:p>
          <a:endParaRPr lang="en-US"/>
        </a:p>
      </dgm:t>
    </dgm:pt>
    <dgm:pt modelId="{6CD03FDF-ABAC-4EAA-A1E4-04E03390D1D6}">
      <dgm:prSet phldrT="[Text]"/>
      <dgm:spPr/>
      <dgm:t>
        <a:bodyPr/>
        <a:lstStyle/>
        <a:p>
          <a:r>
            <a:rPr lang="en-US" dirty="0" err="1" smtClean="0"/>
            <a:t>Survivorshine</a:t>
          </a:r>
          <a:endParaRPr lang="en-US" dirty="0" smtClean="0"/>
        </a:p>
        <a:p>
          <a:r>
            <a:rPr lang="en-US" dirty="0" smtClean="0"/>
            <a:t>(ACS CRP-14-111-01CPPB)</a:t>
          </a:r>
          <a:endParaRPr lang="en-US" dirty="0"/>
        </a:p>
      </dgm:t>
    </dgm:pt>
    <dgm:pt modelId="{A33DAB44-D4C9-4FA6-9CEF-E194CE685A57}" type="parTrans" cxnId="{4B66A7E3-095A-4982-A663-C199B35CF1F9}">
      <dgm:prSet/>
      <dgm:spPr/>
      <dgm:t>
        <a:bodyPr/>
        <a:lstStyle/>
        <a:p>
          <a:endParaRPr lang="en-US"/>
        </a:p>
      </dgm:t>
    </dgm:pt>
    <dgm:pt modelId="{10766E69-9C13-4F28-97B1-8DA89AE90E4A}" type="sibTrans" cxnId="{4B66A7E3-095A-4982-A663-C199B35CF1F9}">
      <dgm:prSet/>
      <dgm:spPr/>
      <dgm:t>
        <a:bodyPr/>
        <a:lstStyle/>
        <a:p>
          <a:endParaRPr lang="en-US"/>
        </a:p>
      </dgm:t>
    </dgm:pt>
    <dgm:pt modelId="{1D3934FC-7BD2-4BB1-B73C-D578F62C8DFD}">
      <dgm:prSet phldrT="[Text]"/>
      <dgm:spPr/>
      <dgm:t>
        <a:bodyPr/>
        <a:lstStyle/>
        <a:p>
          <a:r>
            <a:rPr lang="en-US" dirty="0" smtClean="0"/>
            <a:t>AMPLIFI (n=652) Survivors of 6 Obesity-related CAs focusing on older, minority and rural (P01 CA22997)</a:t>
          </a:r>
          <a:endParaRPr lang="en-US" dirty="0"/>
        </a:p>
      </dgm:t>
    </dgm:pt>
    <dgm:pt modelId="{C4DDCB54-E889-40C2-BBDF-86B25025D1CC}" type="sibTrans" cxnId="{D760B8EF-90B6-4621-8424-BAD851EDA9D2}">
      <dgm:prSet/>
      <dgm:spPr/>
      <dgm:t>
        <a:bodyPr/>
        <a:lstStyle/>
        <a:p>
          <a:endParaRPr lang="en-US"/>
        </a:p>
      </dgm:t>
    </dgm:pt>
    <dgm:pt modelId="{4EB8E330-2B55-4B63-B004-7BC721BF0D3A}" type="parTrans" cxnId="{D760B8EF-90B6-4621-8424-BAD851EDA9D2}">
      <dgm:prSet/>
      <dgm:spPr/>
      <dgm:t>
        <a:bodyPr/>
        <a:lstStyle/>
        <a:p>
          <a:endParaRPr lang="en-US"/>
        </a:p>
      </dgm:t>
    </dgm:pt>
    <dgm:pt modelId="{CE5A0380-3213-4130-B313-2A6B61463E44}" type="pres">
      <dgm:prSet presAssocID="{AE4DB85E-055D-4F16-91C3-2CD0F56CB6FD}" presName="CompostProcess" presStyleCnt="0">
        <dgm:presLayoutVars>
          <dgm:dir/>
          <dgm:resizeHandles val="exact"/>
        </dgm:presLayoutVars>
      </dgm:prSet>
      <dgm:spPr/>
    </dgm:pt>
    <dgm:pt modelId="{093CD4DA-681B-4261-B694-EB0FF9C069FE}" type="pres">
      <dgm:prSet presAssocID="{AE4DB85E-055D-4F16-91C3-2CD0F56CB6FD}" presName="arrow" presStyleLbl="bgShp" presStyleIdx="0" presStyleCnt="1"/>
      <dgm:spPr/>
    </dgm:pt>
    <dgm:pt modelId="{349BE370-4C2C-4BF9-BA5E-F18549184D11}" type="pres">
      <dgm:prSet presAssocID="{AE4DB85E-055D-4F16-91C3-2CD0F56CB6FD}" presName="linearProcess" presStyleCnt="0"/>
      <dgm:spPr/>
    </dgm:pt>
    <dgm:pt modelId="{C5AD4F9A-9467-4040-97C9-A58405BB6A94}" type="pres">
      <dgm:prSet presAssocID="{2BDC0C34-35B8-45A9-8C66-59DCC87A956F}" presName="textNode" presStyleLbl="node1" presStyleIdx="0" presStyleCnt="3">
        <dgm:presLayoutVars>
          <dgm:bulletEnabled val="1"/>
        </dgm:presLayoutVars>
      </dgm:prSet>
      <dgm:spPr/>
      <dgm:t>
        <a:bodyPr/>
        <a:lstStyle/>
        <a:p>
          <a:endParaRPr lang="en-US"/>
        </a:p>
      </dgm:t>
    </dgm:pt>
    <dgm:pt modelId="{DA645671-A6D3-44FE-8129-7FE1BB5AF0E4}" type="pres">
      <dgm:prSet presAssocID="{9342AB48-10C7-492F-992E-482A74B09021}" presName="sibTrans" presStyleCnt="0"/>
      <dgm:spPr/>
    </dgm:pt>
    <dgm:pt modelId="{4CE0CA71-DBF9-4EC3-8973-B2A93EC1AF90}" type="pres">
      <dgm:prSet presAssocID="{6CD03FDF-ABAC-4EAA-A1E4-04E03390D1D6}" presName="textNode" presStyleLbl="node1" presStyleIdx="1" presStyleCnt="3">
        <dgm:presLayoutVars>
          <dgm:bulletEnabled val="1"/>
        </dgm:presLayoutVars>
      </dgm:prSet>
      <dgm:spPr/>
      <dgm:t>
        <a:bodyPr/>
        <a:lstStyle/>
        <a:p>
          <a:endParaRPr lang="en-US"/>
        </a:p>
      </dgm:t>
    </dgm:pt>
    <dgm:pt modelId="{8711D2CD-9B48-4C37-9AB9-61872CE452BB}" type="pres">
      <dgm:prSet presAssocID="{10766E69-9C13-4F28-97B1-8DA89AE90E4A}" presName="sibTrans" presStyleCnt="0"/>
      <dgm:spPr/>
    </dgm:pt>
    <dgm:pt modelId="{1BEDF0EC-5D8A-44F9-9DC1-ED303E7FF304}" type="pres">
      <dgm:prSet presAssocID="{1D3934FC-7BD2-4BB1-B73C-D578F62C8DFD}" presName="textNode" presStyleLbl="node1" presStyleIdx="2" presStyleCnt="3">
        <dgm:presLayoutVars>
          <dgm:bulletEnabled val="1"/>
        </dgm:presLayoutVars>
      </dgm:prSet>
      <dgm:spPr/>
      <dgm:t>
        <a:bodyPr/>
        <a:lstStyle/>
        <a:p>
          <a:endParaRPr lang="en-US"/>
        </a:p>
      </dgm:t>
    </dgm:pt>
  </dgm:ptLst>
  <dgm:cxnLst>
    <dgm:cxn modelId="{06D93916-B6BC-4F7D-91A1-7A96694E59C2}" srcId="{AE4DB85E-055D-4F16-91C3-2CD0F56CB6FD}" destId="{2BDC0C34-35B8-45A9-8C66-59DCC87A956F}" srcOrd="0" destOrd="0" parTransId="{D3419FEC-6C5D-486E-9F04-122886944F88}" sibTransId="{9342AB48-10C7-492F-992E-482A74B09021}"/>
    <dgm:cxn modelId="{D759DA19-0330-45D0-9DC6-41AA106EBA52}" type="presOf" srcId="{1D3934FC-7BD2-4BB1-B73C-D578F62C8DFD}" destId="{1BEDF0EC-5D8A-44F9-9DC1-ED303E7FF304}" srcOrd="0" destOrd="0" presId="urn:microsoft.com/office/officeart/2005/8/layout/hProcess9"/>
    <dgm:cxn modelId="{9F04C370-2FDE-497C-8C4A-DD76B4370479}" type="presOf" srcId="{2BDC0C34-35B8-45A9-8C66-59DCC87A956F}" destId="{C5AD4F9A-9467-4040-97C9-A58405BB6A94}" srcOrd="0" destOrd="0" presId="urn:microsoft.com/office/officeart/2005/8/layout/hProcess9"/>
    <dgm:cxn modelId="{D760B8EF-90B6-4621-8424-BAD851EDA9D2}" srcId="{AE4DB85E-055D-4F16-91C3-2CD0F56CB6FD}" destId="{1D3934FC-7BD2-4BB1-B73C-D578F62C8DFD}" srcOrd="2" destOrd="0" parTransId="{4EB8E330-2B55-4B63-B004-7BC721BF0D3A}" sibTransId="{C4DDCB54-E889-40C2-BBDF-86B25025D1CC}"/>
    <dgm:cxn modelId="{4B66A7E3-095A-4982-A663-C199B35CF1F9}" srcId="{AE4DB85E-055D-4F16-91C3-2CD0F56CB6FD}" destId="{6CD03FDF-ABAC-4EAA-A1E4-04E03390D1D6}" srcOrd="1" destOrd="0" parTransId="{A33DAB44-D4C9-4FA6-9CEF-E194CE685A57}" sibTransId="{10766E69-9C13-4F28-97B1-8DA89AE90E4A}"/>
    <dgm:cxn modelId="{891F51D8-D496-4ED4-A3B4-5370F97053D2}" type="presOf" srcId="{6CD03FDF-ABAC-4EAA-A1E4-04E03390D1D6}" destId="{4CE0CA71-DBF9-4EC3-8973-B2A93EC1AF90}" srcOrd="0" destOrd="0" presId="urn:microsoft.com/office/officeart/2005/8/layout/hProcess9"/>
    <dgm:cxn modelId="{23651F8C-2BB8-4378-811A-4E984349D08D}" type="presOf" srcId="{AE4DB85E-055D-4F16-91C3-2CD0F56CB6FD}" destId="{CE5A0380-3213-4130-B313-2A6B61463E44}" srcOrd="0" destOrd="0" presId="urn:microsoft.com/office/officeart/2005/8/layout/hProcess9"/>
    <dgm:cxn modelId="{57F1E580-CC60-4A54-855D-C9B0F9DEC270}" type="presParOf" srcId="{CE5A0380-3213-4130-B313-2A6B61463E44}" destId="{093CD4DA-681B-4261-B694-EB0FF9C069FE}" srcOrd="0" destOrd="0" presId="urn:microsoft.com/office/officeart/2005/8/layout/hProcess9"/>
    <dgm:cxn modelId="{9DB06475-9474-4E30-8F45-0A9367F58485}" type="presParOf" srcId="{CE5A0380-3213-4130-B313-2A6B61463E44}" destId="{349BE370-4C2C-4BF9-BA5E-F18549184D11}" srcOrd="1" destOrd="0" presId="urn:microsoft.com/office/officeart/2005/8/layout/hProcess9"/>
    <dgm:cxn modelId="{7A17B355-C038-4B45-AB07-D794602AB0DF}" type="presParOf" srcId="{349BE370-4C2C-4BF9-BA5E-F18549184D11}" destId="{C5AD4F9A-9467-4040-97C9-A58405BB6A94}" srcOrd="0" destOrd="0" presId="urn:microsoft.com/office/officeart/2005/8/layout/hProcess9"/>
    <dgm:cxn modelId="{4E0B0A2B-8201-48C7-9C9F-2AE03DC6AA05}" type="presParOf" srcId="{349BE370-4C2C-4BF9-BA5E-F18549184D11}" destId="{DA645671-A6D3-44FE-8129-7FE1BB5AF0E4}" srcOrd="1" destOrd="0" presId="urn:microsoft.com/office/officeart/2005/8/layout/hProcess9"/>
    <dgm:cxn modelId="{262ED2D0-9510-4000-9EBB-A642529B250F}" type="presParOf" srcId="{349BE370-4C2C-4BF9-BA5E-F18549184D11}" destId="{4CE0CA71-DBF9-4EC3-8973-B2A93EC1AF90}" srcOrd="2" destOrd="0" presId="urn:microsoft.com/office/officeart/2005/8/layout/hProcess9"/>
    <dgm:cxn modelId="{91F59D46-44DA-495A-9EA2-44CBF05F17E9}" type="presParOf" srcId="{349BE370-4C2C-4BF9-BA5E-F18549184D11}" destId="{8711D2CD-9B48-4C37-9AB9-61872CE452BB}" srcOrd="3" destOrd="0" presId="urn:microsoft.com/office/officeart/2005/8/layout/hProcess9"/>
    <dgm:cxn modelId="{E2A08B8D-C30A-481F-9460-CDCD3B3E580D}" type="presParOf" srcId="{349BE370-4C2C-4BF9-BA5E-F18549184D11}" destId="{1BEDF0EC-5D8A-44F9-9DC1-ED303E7FF304}"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CD4DA-681B-4261-B694-EB0FF9C069FE}">
      <dsp:nvSpPr>
        <dsp:cNvPr id="0" name=""/>
        <dsp:cNvSpPr/>
      </dsp:nvSpPr>
      <dsp:spPr>
        <a:xfrm>
          <a:off x="642623" y="0"/>
          <a:ext cx="7283070" cy="333649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AD4F9A-9467-4040-97C9-A58405BB6A94}">
      <dsp:nvSpPr>
        <dsp:cNvPr id="0" name=""/>
        <dsp:cNvSpPr/>
      </dsp:nvSpPr>
      <dsp:spPr>
        <a:xfrm>
          <a:off x="9204" y="1000949"/>
          <a:ext cx="2757927" cy="1334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RENEW (n=641) Breast, Prostate &amp; Colorectal CA Survivors</a:t>
          </a:r>
        </a:p>
        <a:p>
          <a:pPr lvl="0" algn="ctr" defTabSz="755650">
            <a:lnSpc>
              <a:spcPct val="90000"/>
            </a:lnSpc>
            <a:spcBef>
              <a:spcPct val="0"/>
            </a:spcBef>
            <a:spcAft>
              <a:spcPct val="35000"/>
            </a:spcAft>
          </a:pPr>
          <a:r>
            <a:rPr lang="en-US" sz="1700" kern="1200" dirty="0" smtClean="0"/>
            <a:t>(R01 CA81191)</a:t>
          </a:r>
          <a:endParaRPr lang="en-US" sz="1700" kern="1200" dirty="0"/>
        </a:p>
      </dsp:txBody>
      <dsp:txXfrm>
        <a:off x="74354" y="1066099"/>
        <a:ext cx="2627627" cy="1204298"/>
      </dsp:txXfrm>
    </dsp:sp>
    <dsp:sp modelId="{4CE0CA71-DBF9-4EC3-8973-B2A93EC1AF90}">
      <dsp:nvSpPr>
        <dsp:cNvPr id="0" name=""/>
        <dsp:cNvSpPr/>
      </dsp:nvSpPr>
      <dsp:spPr>
        <a:xfrm>
          <a:off x="2905195" y="1000949"/>
          <a:ext cx="2757927" cy="1334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err="1" smtClean="0"/>
            <a:t>Survivorshine</a:t>
          </a:r>
          <a:endParaRPr lang="en-US" sz="1700" kern="1200" dirty="0" smtClean="0"/>
        </a:p>
        <a:p>
          <a:pPr lvl="0" algn="ctr" defTabSz="755650">
            <a:lnSpc>
              <a:spcPct val="90000"/>
            </a:lnSpc>
            <a:spcBef>
              <a:spcPct val="0"/>
            </a:spcBef>
            <a:spcAft>
              <a:spcPct val="35000"/>
            </a:spcAft>
          </a:pPr>
          <a:r>
            <a:rPr lang="en-US" sz="1700" kern="1200" dirty="0" smtClean="0"/>
            <a:t>(ACS CRP-14-111-01CPPB)</a:t>
          </a:r>
          <a:endParaRPr lang="en-US" sz="1700" kern="1200" dirty="0"/>
        </a:p>
      </dsp:txBody>
      <dsp:txXfrm>
        <a:off x="2970345" y="1066099"/>
        <a:ext cx="2627627" cy="1204298"/>
      </dsp:txXfrm>
    </dsp:sp>
    <dsp:sp modelId="{1BEDF0EC-5D8A-44F9-9DC1-ED303E7FF304}">
      <dsp:nvSpPr>
        <dsp:cNvPr id="0" name=""/>
        <dsp:cNvSpPr/>
      </dsp:nvSpPr>
      <dsp:spPr>
        <a:xfrm>
          <a:off x="5801186" y="1000949"/>
          <a:ext cx="2757927" cy="1334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AMPLIFI (n=652) Survivors of 6 Obesity-related CAs focusing on older, minority and rural (P01 CA22997)</a:t>
          </a:r>
          <a:endParaRPr lang="en-US" sz="1700" kern="1200" dirty="0"/>
        </a:p>
      </dsp:txBody>
      <dsp:txXfrm>
        <a:off x="5866336" y="1066099"/>
        <a:ext cx="2627627" cy="12042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96F9-1477-4DC2-9E19-32C8A998878F}" type="datetimeFigureOut">
              <a:rPr lang="en-US" smtClean="0"/>
              <a:t>5/26/2020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7FF99-AFA3-4BC2-BD1C-AAFF54DBDA61}" type="slidenum">
              <a:rPr lang="en-US" smtClean="0"/>
              <a:t>‹#›</a:t>
            </a:fld>
            <a:endParaRPr lang="en-US"/>
          </a:p>
        </p:txBody>
      </p:sp>
    </p:spTree>
    <p:extLst>
      <p:ext uri="{BB962C8B-B14F-4D97-AF65-F5344CB8AC3E}">
        <p14:creationId xmlns:p14="http://schemas.microsoft.com/office/powerpoint/2010/main" val="3270182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D1F98-5A6A-44D0-A9AD-AB48D2E7F7B0}" type="slidenum">
              <a:rPr lang="en-US" altLang="en-US"/>
              <a:pPr/>
              <a:t>3</a:t>
            </a:fld>
            <a:endParaRPr lang="en-US"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ltLang="en-US"/>
              <a:t>Here are some reasons, some based on data and some based on speculation.</a:t>
            </a:r>
          </a:p>
          <a:p>
            <a:r>
              <a:rPr lang="en-US" altLang="en-US"/>
              <a:t>Cancer is a disease of the elderly…with the graying of the American populus this is going to be an even greater problem in years to come</a:t>
            </a:r>
          </a:p>
          <a:p>
            <a:r>
              <a:rPr lang="en-US" altLang="en-US"/>
              <a:t>Data from disasters, such as the dioxin spill in Seveso, Italy show that cancer rates are greater it the elderly than in other populations – supported by work in cell culture and that as age problems such as …. </a:t>
            </a:r>
          </a:p>
        </p:txBody>
      </p:sp>
    </p:spTree>
    <p:extLst>
      <p:ext uri="{BB962C8B-B14F-4D97-AF65-F5344CB8AC3E}">
        <p14:creationId xmlns:p14="http://schemas.microsoft.com/office/powerpoint/2010/main" val="71397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47FF99-AFA3-4BC2-BD1C-AAFF54DBDA61}" type="slidenum">
              <a:rPr lang="en-US" smtClean="0"/>
              <a:t>4</a:t>
            </a:fld>
            <a:endParaRPr lang="en-US"/>
          </a:p>
        </p:txBody>
      </p:sp>
    </p:spTree>
    <p:extLst>
      <p:ext uri="{BB962C8B-B14F-4D97-AF65-F5344CB8AC3E}">
        <p14:creationId xmlns:p14="http://schemas.microsoft.com/office/powerpoint/2010/main" val="7481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08237C-F8A3-4296-960A-F3F84EF8A59E}" type="slidenum">
              <a:rPr lang="en-US" altLang="en-US"/>
              <a:pPr>
                <a:spcBef>
                  <a:spcPct val="0"/>
                </a:spcBef>
              </a:pPr>
              <a:t>5</a:t>
            </a:fld>
            <a:endParaRPr lang="en-US" altLang="en-US"/>
          </a:p>
        </p:txBody>
      </p:sp>
      <p:sp>
        <p:nvSpPr>
          <p:cNvPr id="8195" name="Rectangle 2"/>
          <p:cNvSpPr>
            <a:spLocks noGrp="1" noRot="1" noChangeAspect="1" noChangeArrowheads="1" noTextEdit="1"/>
          </p:cNvSpPr>
          <p:nvPr>
            <p:ph type="sldImg"/>
          </p:nvPr>
        </p:nvSpPr>
        <p:spPr>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National Health Interview Survey (1998-2000) 4,878 cancer survivors and 90,737 without hx of cancer. Risk of functional decline increases with each comorbid factor – here cancer survivors have about double the risk, but in the presence of one comorbid factor risk goes up fivefold, </a:t>
            </a:r>
          </a:p>
        </p:txBody>
      </p:sp>
    </p:spTree>
    <p:extLst>
      <p:ext uri="{BB962C8B-B14F-4D97-AF65-F5344CB8AC3E}">
        <p14:creationId xmlns:p14="http://schemas.microsoft.com/office/powerpoint/2010/main" val="396029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Frailty – Insufficient reserves to recover</a:t>
            </a:r>
            <a:endParaRPr lang="en-US" dirty="0"/>
          </a:p>
        </p:txBody>
      </p:sp>
      <p:sp>
        <p:nvSpPr>
          <p:cNvPr id="4" name="Slide Number Placeholder 3"/>
          <p:cNvSpPr>
            <a:spLocks noGrp="1"/>
          </p:cNvSpPr>
          <p:nvPr>
            <p:ph type="sldNum" sz="quarter" idx="10"/>
          </p:nvPr>
        </p:nvSpPr>
        <p:spPr/>
        <p:txBody>
          <a:bodyPr/>
          <a:lstStyle/>
          <a:p>
            <a:fld id="{A047FF99-AFA3-4BC2-BD1C-AAFF54DBDA61}" type="slidenum">
              <a:rPr lang="en-US" smtClean="0"/>
              <a:t>6</a:t>
            </a:fld>
            <a:endParaRPr lang="en-US"/>
          </a:p>
        </p:txBody>
      </p:sp>
    </p:spTree>
    <p:extLst>
      <p:ext uri="{BB962C8B-B14F-4D97-AF65-F5344CB8AC3E}">
        <p14:creationId xmlns:p14="http://schemas.microsoft.com/office/powerpoint/2010/main" val="388574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spcBef>
                <a:spcPct val="30000"/>
              </a:spcBef>
              <a:defRPr sz="1200">
                <a:solidFill>
                  <a:schemeClr val="tx1"/>
                </a:solidFill>
                <a:latin typeface="Times New Roman" panose="02020603050405020304" pitchFamily="18" charset="0"/>
                <a:ea typeface="MS PGothic" panose="020B0600070205080204" pitchFamily="34" charset="-128"/>
              </a:defRPr>
            </a:lvl1pPr>
            <a:lvl2pPr marL="755650" indent="-288925" defTabSz="935038">
              <a:spcBef>
                <a:spcPct val="30000"/>
              </a:spcBef>
              <a:defRPr sz="1200">
                <a:solidFill>
                  <a:schemeClr val="tx1"/>
                </a:solidFill>
                <a:latin typeface="Times New Roman" panose="02020603050405020304" pitchFamily="18" charset="0"/>
                <a:ea typeface="MS PGothic" panose="020B0600070205080204" pitchFamily="34" charset="-128"/>
              </a:defRPr>
            </a:lvl2pPr>
            <a:lvl3pPr marL="1162050" indent="-230188" defTabSz="935038">
              <a:spcBef>
                <a:spcPct val="30000"/>
              </a:spcBef>
              <a:defRPr sz="1200">
                <a:solidFill>
                  <a:schemeClr val="tx1"/>
                </a:solidFill>
                <a:latin typeface="Times New Roman" panose="02020603050405020304" pitchFamily="18" charset="0"/>
                <a:ea typeface="MS PGothic" panose="020B0600070205080204" pitchFamily="34" charset="-128"/>
              </a:defRPr>
            </a:lvl3pPr>
            <a:lvl4pPr marL="1628775" indent="-230188" defTabSz="935038">
              <a:spcBef>
                <a:spcPct val="30000"/>
              </a:spcBef>
              <a:defRPr sz="1200">
                <a:solidFill>
                  <a:schemeClr val="tx1"/>
                </a:solidFill>
                <a:latin typeface="Times New Roman" panose="02020603050405020304" pitchFamily="18" charset="0"/>
                <a:ea typeface="MS PGothic" panose="020B0600070205080204" pitchFamily="34" charset="-128"/>
              </a:defRPr>
            </a:lvl4pPr>
            <a:lvl5pPr marL="2093913" indent="-230188" defTabSz="935038">
              <a:spcBef>
                <a:spcPct val="30000"/>
              </a:spcBef>
              <a:defRPr sz="1200">
                <a:solidFill>
                  <a:schemeClr val="tx1"/>
                </a:solidFill>
                <a:latin typeface="Times New Roman" panose="02020603050405020304" pitchFamily="18" charset="0"/>
                <a:ea typeface="MS PGothic" panose="020B0600070205080204" pitchFamily="34" charset="-128"/>
              </a:defRPr>
            </a:lvl5pPr>
            <a:lvl6pPr marL="2551113" indent="-230188" defTabSz="9350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8313" indent="-230188" defTabSz="9350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65513" indent="-230188" defTabSz="9350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22713" indent="-230188" defTabSz="9350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3526D5C4-46C3-40C7-97AA-47AEFC240F70}" type="slidenum">
              <a:rPr lang="en-US" altLang="en-US" smtClean="0"/>
              <a:pPr>
                <a:spcBef>
                  <a:spcPct val="0"/>
                </a:spcBef>
              </a:pPr>
              <a:t>9</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It must be noted that although the elderly, of any age group has the highest proportion of individuals who adher to national guidelines for various lifestyle factors, this segment of adherers only consistitues 11.1% of the elderly population.  Life all other age groups, the most common lifestyle pattern among the elderly is adherance to tobacco and alcohol guidleines, but non-adherance to guidelines for exercise, dietary fat and fruit and vegetable consumption.  We need to see how interventions that target multiple behaviors work, especially given a host of studies which show that by intervening in one area, you can bring other behaviors along with it….case in point are physical activity interventions of Bess Marcus which show that smoking cessation programs that include physical activity components are more effective than unidimensional programs</a:t>
            </a:r>
          </a:p>
        </p:txBody>
      </p:sp>
    </p:spTree>
    <p:extLst>
      <p:ext uri="{BB962C8B-B14F-4D97-AF65-F5344CB8AC3E}">
        <p14:creationId xmlns:p14="http://schemas.microsoft.com/office/powerpoint/2010/main" val="65708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Microsoft Sans Serif" pitchFamily="34" charset="0"/>
              </a:defRPr>
            </a:lvl1pPr>
            <a:lvl2pPr marL="742950" indent="-285750" eaLnBrk="0" hangingPunct="0">
              <a:defRPr sz="2400">
                <a:solidFill>
                  <a:schemeClr val="tx1"/>
                </a:solidFill>
                <a:latin typeface="Microsoft Sans Serif" pitchFamily="34" charset="0"/>
              </a:defRPr>
            </a:lvl2pPr>
            <a:lvl3pPr marL="1143000" indent="-228600" eaLnBrk="0" hangingPunct="0">
              <a:defRPr sz="2400">
                <a:solidFill>
                  <a:schemeClr val="tx1"/>
                </a:solidFill>
                <a:latin typeface="Microsoft Sans Serif" pitchFamily="34" charset="0"/>
              </a:defRPr>
            </a:lvl3pPr>
            <a:lvl4pPr marL="1600200" indent="-228600" eaLnBrk="0" hangingPunct="0">
              <a:defRPr sz="2400">
                <a:solidFill>
                  <a:schemeClr val="tx1"/>
                </a:solidFill>
                <a:latin typeface="Microsoft Sans Serif" pitchFamily="34" charset="0"/>
              </a:defRPr>
            </a:lvl4pPr>
            <a:lvl5pPr marL="2057400" indent="-228600" eaLnBrk="0" hangingPunct="0">
              <a:defRPr sz="2400">
                <a:solidFill>
                  <a:schemeClr val="tx1"/>
                </a:solidFill>
                <a:latin typeface="Microsoft Sans Serif" pitchFamily="34" charset="0"/>
              </a:defRPr>
            </a:lvl5pPr>
            <a:lvl6pPr marL="2514600" indent="-228600" eaLnBrk="0" fontAlgn="base" hangingPunct="0">
              <a:spcBef>
                <a:spcPct val="0"/>
              </a:spcBef>
              <a:spcAft>
                <a:spcPct val="0"/>
              </a:spcAft>
              <a:defRPr sz="2400">
                <a:solidFill>
                  <a:schemeClr val="tx1"/>
                </a:solidFill>
                <a:latin typeface="Microsoft Sans Serif" pitchFamily="34" charset="0"/>
              </a:defRPr>
            </a:lvl6pPr>
            <a:lvl7pPr marL="2971800" indent="-228600" eaLnBrk="0" fontAlgn="base" hangingPunct="0">
              <a:spcBef>
                <a:spcPct val="0"/>
              </a:spcBef>
              <a:spcAft>
                <a:spcPct val="0"/>
              </a:spcAft>
              <a:defRPr sz="2400">
                <a:solidFill>
                  <a:schemeClr val="tx1"/>
                </a:solidFill>
                <a:latin typeface="Microsoft Sans Serif" pitchFamily="34" charset="0"/>
              </a:defRPr>
            </a:lvl7pPr>
            <a:lvl8pPr marL="3429000" indent="-228600" eaLnBrk="0" fontAlgn="base" hangingPunct="0">
              <a:spcBef>
                <a:spcPct val="0"/>
              </a:spcBef>
              <a:spcAft>
                <a:spcPct val="0"/>
              </a:spcAft>
              <a:defRPr sz="2400">
                <a:solidFill>
                  <a:schemeClr val="tx1"/>
                </a:solidFill>
                <a:latin typeface="Microsoft Sans Serif" pitchFamily="34" charset="0"/>
              </a:defRPr>
            </a:lvl8pPr>
            <a:lvl9pPr marL="3886200" indent="-228600" eaLnBrk="0" fontAlgn="base" hangingPunct="0">
              <a:spcBef>
                <a:spcPct val="0"/>
              </a:spcBef>
              <a:spcAft>
                <a:spcPct val="0"/>
              </a:spcAft>
              <a:defRPr sz="2400">
                <a:solidFill>
                  <a:schemeClr val="tx1"/>
                </a:solidFill>
                <a:latin typeface="Microsoft Sans Serif" pitchFamily="34" charset="0"/>
              </a:defRPr>
            </a:lvl9pPr>
          </a:lstStyle>
          <a:p>
            <a:pPr eaLnBrk="1" hangingPunct="1"/>
            <a:fld id="{647C7428-A646-443B-B787-5D322EE1B162}" type="slidenum">
              <a:rPr lang="en-US" altLang="en-US" sz="1200" smtClean="0">
                <a:latin typeface="Times New Roman" pitchFamily="18" charset="0"/>
              </a:rPr>
              <a:pPr eaLnBrk="1" hangingPunct="1"/>
              <a:t>13</a:t>
            </a:fld>
            <a:endParaRPr lang="en-US" altLang="en-US" sz="1200" smtClean="0">
              <a:latin typeface="Times New Roman" pitchFamily="18" charset="0"/>
            </a:endParaRPr>
          </a:p>
        </p:txBody>
      </p:sp>
      <p:sp>
        <p:nvSpPr>
          <p:cNvPr id="44035" name="Rectangle 2"/>
          <p:cNvSpPr>
            <a:spLocks noGrp="1" noRot="1" noChangeAspect="1" noChangeArrowheads="1" noTextEdit="1"/>
          </p:cNvSpPr>
          <p:nvPr>
            <p:ph type="sldImg"/>
          </p:nvPr>
        </p:nvSpPr>
        <p:spPr>
          <a:xfrm>
            <a:off x="1371600" y="1143000"/>
            <a:ext cx="4114800" cy="30861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It also must be recognized that elderly bring their own sets of barriers to interventions, and that these must be overcome if the intervention is to be optimally effective.  For example, common beliefs may need to be challenged since the elderly are more likely to view cancer as a death sentence that they’re powerless to stop….they also tend to be unaware that they’re at increased risk.  Finally, there may be issues with literacy and other barriers.  Distance, especially can be a barrier to elders who may no longer drive.</a:t>
            </a:r>
          </a:p>
          <a:p>
            <a:pPr eaLnBrk="1" hangingPunct="1"/>
            <a:r>
              <a:rPr lang="en-US" altLang="en-US" smtClean="0"/>
              <a:t>These are issues regarding the patient, for interventions that are channeled through the health care system we also have to be concerned about the provider</a:t>
            </a:r>
          </a:p>
          <a:p>
            <a:pPr eaLnBrk="1" hangingPunct="1"/>
            <a:endParaRPr lang="en-US" altLang="en-US" smtClean="0"/>
          </a:p>
        </p:txBody>
      </p:sp>
    </p:spTree>
    <p:extLst>
      <p:ext uri="{BB962C8B-B14F-4D97-AF65-F5344CB8AC3E}">
        <p14:creationId xmlns:p14="http://schemas.microsoft.com/office/powerpoint/2010/main" val="367857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800">
                <a:solidFill>
                  <a:schemeClr val="tx1"/>
                </a:solidFill>
                <a:latin typeface="Arial" panose="020B0604020202020204" pitchFamily="34" charset="0"/>
              </a:defRPr>
            </a:lvl1pPr>
            <a:lvl2pPr marL="742950" indent="-285750" defTabSz="931863" eaLnBrk="0" hangingPunct="0">
              <a:defRPr sz="800">
                <a:solidFill>
                  <a:schemeClr val="tx1"/>
                </a:solidFill>
                <a:latin typeface="Arial" panose="020B0604020202020204" pitchFamily="34" charset="0"/>
              </a:defRPr>
            </a:lvl2pPr>
            <a:lvl3pPr marL="1143000" indent="-228600" defTabSz="931863" eaLnBrk="0" hangingPunct="0">
              <a:defRPr sz="800">
                <a:solidFill>
                  <a:schemeClr val="tx1"/>
                </a:solidFill>
                <a:latin typeface="Arial" panose="020B0604020202020204" pitchFamily="34" charset="0"/>
              </a:defRPr>
            </a:lvl3pPr>
            <a:lvl4pPr marL="1600200" indent="-228600" defTabSz="931863" eaLnBrk="0" hangingPunct="0">
              <a:defRPr sz="800">
                <a:solidFill>
                  <a:schemeClr val="tx1"/>
                </a:solidFill>
                <a:latin typeface="Arial" panose="020B0604020202020204" pitchFamily="34" charset="0"/>
              </a:defRPr>
            </a:lvl4pPr>
            <a:lvl5pPr marL="2057400" indent="-228600" defTabSz="931863" eaLnBrk="0" hangingPunct="0">
              <a:defRPr sz="8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800">
                <a:solidFill>
                  <a:schemeClr val="tx1"/>
                </a:solidFill>
                <a:latin typeface="Arial" panose="020B0604020202020204" pitchFamily="34" charset="0"/>
              </a:defRPr>
            </a:lvl9pPr>
          </a:lstStyle>
          <a:p>
            <a:pPr eaLnBrk="1" hangingPunct="1"/>
            <a:fld id="{3355FF55-EB6F-429A-8F1E-4FD08BBA36DE}" type="slidenum">
              <a:rPr lang="en-US" altLang="en-US" sz="1200">
                <a:latin typeface="Times New Roman" panose="02020603050405020304" pitchFamily="18" charset="0"/>
              </a:rPr>
              <a:pPr eaLnBrk="1" hangingPunct="1"/>
              <a:t>17</a:t>
            </a:fld>
            <a:endParaRPr lang="en-US" altLang="en-US" sz="1200">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2404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1418974" y="923926"/>
            <a:ext cx="4110519" cy="31661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003" tIns="41502" rIns="83003" bIns="41502" anchor="ctr"/>
          <a:lstStyle/>
          <a:p>
            <a:endParaRPr lang="en-US" altLang="en-US"/>
          </a:p>
        </p:txBody>
      </p:sp>
      <p:sp>
        <p:nvSpPr>
          <p:cNvPr id="27651" name="Text Box 2"/>
          <p:cNvSpPr>
            <a:spLocks noGrp="1" noChangeArrowheads="1"/>
          </p:cNvSpPr>
          <p:nvPr>
            <p:ph type="body"/>
          </p:nvPr>
        </p:nvSpPr>
        <p:spPr bwMode="auto">
          <a:xfrm>
            <a:off x="1060209" y="4396996"/>
            <a:ext cx="4834485" cy="351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76711" indent="-76711" eaLnBrk="1">
              <a:lnSpc>
                <a:spcPct val="93000"/>
              </a:lnSpc>
              <a:spcBef>
                <a:spcPct val="0"/>
              </a:spcBef>
              <a:buSzPct val="45000"/>
              <a:tabLst>
                <a:tab pos="656835" algn="l"/>
                <a:tab pos="1313668" algn="l"/>
                <a:tab pos="1970502" algn="l"/>
                <a:tab pos="2627336" algn="l"/>
                <a:tab pos="3284170" algn="l"/>
                <a:tab pos="3942603" algn="l"/>
                <a:tab pos="4599436" algn="l"/>
              </a:tabLst>
            </a:pPr>
            <a:r>
              <a:rPr lang="en-GB" altLang="en-US" smtClean="0">
                <a:latin typeface="Arial" pitchFamily="34" charset="0"/>
                <a:ea typeface="msgothic"/>
                <a:cs typeface="msgothic"/>
              </a:rPr>
              <a:t>Change in (A) dietary intake and quality, (B) physical activity, (C) body mass index (BMI), and (D) physical functioning in response to the Reach Out to Enhance Wellness intervention in the immediate- versus delayed-intervention arms over 2 years. (*) Scales are truncated to show typical ranges or, in the case of BMI, a range characteristic of borderline overweight/obese populations. SF-36, Short Form-36.</a:t>
            </a:r>
          </a:p>
        </p:txBody>
      </p:sp>
    </p:spTree>
    <p:extLst>
      <p:ext uri="{BB962C8B-B14F-4D97-AF65-F5344CB8AC3E}">
        <p14:creationId xmlns:p14="http://schemas.microsoft.com/office/powerpoint/2010/main" val="346598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E89884-B234-4E02-A3F1-672CB5B6EA85}" type="slidenum">
              <a:rPr lang="en-US" altLang="en-US" smtClean="0"/>
              <a:pPr/>
              <a:t>22</a:t>
            </a:fld>
            <a:endParaRPr lang="en-US" altLang="en-US" smtClean="0"/>
          </a:p>
        </p:txBody>
      </p:sp>
    </p:spTree>
    <p:extLst>
      <p:ext uri="{BB962C8B-B14F-4D97-AF65-F5344CB8AC3E}">
        <p14:creationId xmlns:p14="http://schemas.microsoft.com/office/powerpoint/2010/main" val="361423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EAF99B-5DEB-4761-B394-4F97B6CDB6D8}"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280985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EAF99B-5DEB-4761-B394-4F97B6CDB6D8}"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113567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EAF99B-5DEB-4761-B394-4F97B6CDB6D8}"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171457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1178A8-C714-4AA9-972C-6E0A355F364D}" type="slidenum">
              <a:rPr lang="en-US" altLang="en-US"/>
              <a:pPr>
                <a:defRPr/>
              </a:pPr>
              <a:t>‹#›</a:t>
            </a:fld>
            <a:endParaRPr lang="en-US" altLang="en-US"/>
          </a:p>
        </p:txBody>
      </p:sp>
    </p:spTree>
    <p:extLst>
      <p:ext uri="{BB962C8B-B14F-4D97-AF65-F5344CB8AC3E}">
        <p14:creationId xmlns:p14="http://schemas.microsoft.com/office/powerpoint/2010/main" val="1087218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F7D69E0-5461-4DD5-9A0B-D4DC98D5C5E2}" type="slidenum">
              <a:rPr lang="en-US" altLang="en-US"/>
              <a:pPr/>
              <a:t>‹#›</a:t>
            </a:fld>
            <a:endParaRPr lang="en-US" altLang="en-US"/>
          </a:p>
        </p:txBody>
      </p:sp>
    </p:spTree>
    <p:extLst>
      <p:ext uri="{BB962C8B-B14F-4D97-AF65-F5344CB8AC3E}">
        <p14:creationId xmlns:p14="http://schemas.microsoft.com/office/powerpoint/2010/main" val="3213870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0D2A26-056A-4F01-A155-7B7EAD27E41D}" type="slidenum">
              <a:rPr lang="en-US" altLang="en-US"/>
              <a:pPr/>
              <a:t>‹#›</a:t>
            </a:fld>
            <a:endParaRPr lang="en-US" altLang="en-US"/>
          </a:p>
        </p:txBody>
      </p:sp>
    </p:spTree>
    <p:extLst>
      <p:ext uri="{BB962C8B-B14F-4D97-AF65-F5344CB8AC3E}">
        <p14:creationId xmlns:p14="http://schemas.microsoft.com/office/powerpoint/2010/main" val="193112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052AB75-AFC9-4FE3-AE1E-33BFE150445A}" type="slidenum">
              <a:rPr lang="en-US" altLang="en-US"/>
              <a:pPr/>
              <a:t>‹#›</a:t>
            </a:fld>
            <a:endParaRPr lang="en-US" altLang="en-US"/>
          </a:p>
        </p:txBody>
      </p:sp>
    </p:spTree>
    <p:extLst>
      <p:ext uri="{BB962C8B-B14F-4D97-AF65-F5344CB8AC3E}">
        <p14:creationId xmlns:p14="http://schemas.microsoft.com/office/powerpoint/2010/main" val="325202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EAF99B-5DEB-4761-B394-4F97B6CDB6D8}"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225601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EAF99B-5DEB-4761-B394-4F97B6CDB6D8}"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323285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EAF99B-5DEB-4761-B394-4F97B6CDB6D8}"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109366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EAF99B-5DEB-4761-B394-4F97B6CDB6D8}" type="datetimeFigureOut">
              <a:rPr lang="en-US" smtClean="0"/>
              <a:t>5/26/2020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113665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EAF99B-5DEB-4761-B394-4F97B6CDB6D8}" type="datetimeFigureOut">
              <a:rPr lang="en-US" smtClean="0"/>
              <a:t>5/26/2020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385872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AF99B-5DEB-4761-B394-4F97B6CDB6D8}" type="datetimeFigureOut">
              <a:rPr lang="en-US" smtClean="0"/>
              <a:t>5/26/2020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79498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EAF99B-5DEB-4761-B394-4F97B6CDB6D8}"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277530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EAF99B-5DEB-4761-B394-4F97B6CDB6D8}"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9FC4-2EC1-478E-9940-A153A022CCC8}" type="slidenum">
              <a:rPr lang="en-US" smtClean="0"/>
              <a:t>‹#›</a:t>
            </a:fld>
            <a:endParaRPr lang="en-US"/>
          </a:p>
        </p:txBody>
      </p:sp>
    </p:spTree>
    <p:extLst>
      <p:ext uri="{BB962C8B-B14F-4D97-AF65-F5344CB8AC3E}">
        <p14:creationId xmlns:p14="http://schemas.microsoft.com/office/powerpoint/2010/main" val="94100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AF99B-5DEB-4761-B394-4F97B6CDB6D8}" type="datetimeFigureOut">
              <a:rPr lang="en-US" smtClean="0"/>
              <a:t>5/26/2020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49FC4-2EC1-478E-9940-A153A022CCC8}" type="slidenum">
              <a:rPr lang="en-US" smtClean="0"/>
              <a:t>‹#›</a:t>
            </a:fld>
            <a:endParaRPr lang="en-US"/>
          </a:p>
        </p:txBody>
      </p:sp>
    </p:spTree>
    <p:extLst>
      <p:ext uri="{BB962C8B-B14F-4D97-AF65-F5344CB8AC3E}">
        <p14:creationId xmlns:p14="http://schemas.microsoft.com/office/powerpoint/2010/main" val="162946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2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eg"/><Relationship Id="rId11" Type="http://schemas.microsoft.com/office/2007/relationships/diagramDrawing" Target="../diagrams/drawing1.xml"/><Relationship Id="rId5" Type="http://schemas.openxmlformats.org/officeDocument/2006/relationships/image" Target="../media/image20.png"/><Relationship Id="rId10" Type="http://schemas.openxmlformats.org/officeDocument/2006/relationships/diagramColors" Target="../diagrams/colors1.xml"/><Relationship Id="rId4" Type="http://schemas.openxmlformats.org/officeDocument/2006/relationships/image" Target="../media/image19.png"/><Relationship Id="rId9"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8686" y="1931936"/>
            <a:ext cx="6858000" cy="1790700"/>
          </a:xfrm>
        </p:spPr>
        <p:txBody>
          <a:bodyPr>
            <a:noAutofit/>
          </a:bodyPr>
          <a:lstStyle/>
          <a:p>
            <a:pPr algn="l"/>
            <a:r>
              <a:rPr lang="en-US" sz="3600" b="1" dirty="0" smtClean="0"/>
              <a:t>Older Adults, Cancer </a:t>
            </a:r>
            <a:br>
              <a:rPr lang="en-US" sz="3600" b="1" dirty="0" smtClean="0"/>
            </a:br>
            <a:r>
              <a:rPr lang="en-US" sz="3600" b="1" dirty="0" smtClean="0"/>
              <a:t>and Energetics</a:t>
            </a:r>
            <a:endParaRPr lang="en-US" sz="3600" b="1" dirty="0"/>
          </a:p>
        </p:txBody>
      </p:sp>
      <p:sp>
        <p:nvSpPr>
          <p:cNvPr id="3" name="Subtitle 2"/>
          <p:cNvSpPr>
            <a:spLocks noGrp="1"/>
          </p:cNvSpPr>
          <p:nvPr>
            <p:ph type="subTitle" idx="1"/>
          </p:nvPr>
        </p:nvSpPr>
        <p:spPr>
          <a:xfrm>
            <a:off x="3654007" y="4191023"/>
            <a:ext cx="6858000" cy="1403747"/>
          </a:xfrm>
        </p:spPr>
        <p:txBody>
          <a:bodyPr>
            <a:normAutofit/>
          </a:bodyPr>
          <a:lstStyle/>
          <a:p>
            <a:pPr algn="l">
              <a:spcBef>
                <a:spcPct val="20000"/>
              </a:spcBef>
              <a:buClr>
                <a:schemeClr val="accent1"/>
              </a:buClr>
              <a:buSzPct val="85000"/>
              <a:defRPr/>
            </a:pPr>
            <a:r>
              <a:rPr lang="en-US" sz="1200" b="1" cap="all" spc="188" dirty="0"/>
              <a:t>Wendy Demark-Wahnefried, PhD, RD</a:t>
            </a:r>
          </a:p>
          <a:p>
            <a:pPr algn="l">
              <a:spcBef>
                <a:spcPct val="20000"/>
              </a:spcBef>
              <a:buClr>
                <a:schemeClr val="accent1"/>
              </a:buClr>
              <a:buSzPct val="85000"/>
              <a:defRPr/>
            </a:pPr>
            <a:r>
              <a:rPr lang="en-US" sz="1200" b="1" cap="all" spc="188" dirty="0"/>
              <a:t>Professor and Webb chair of nutrition sciences</a:t>
            </a:r>
          </a:p>
          <a:p>
            <a:pPr algn="l">
              <a:spcBef>
                <a:spcPct val="20000"/>
              </a:spcBef>
              <a:buClr>
                <a:schemeClr val="accent1"/>
              </a:buClr>
              <a:buSzPct val="85000"/>
              <a:defRPr/>
            </a:pPr>
            <a:r>
              <a:rPr lang="en-US" sz="1200" b="1" cap="all" spc="188" dirty="0"/>
              <a:t>Associate director of cancer prevention &amp; control</a:t>
            </a:r>
          </a:p>
          <a:p>
            <a:pPr algn="l">
              <a:spcBef>
                <a:spcPct val="20000"/>
              </a:spcBef>
              <a:buClr>
                <a:schemeClr val="accent1"/>
              </a:buClr>
              <a:buSzPct val="85000"/>
              <a:defRPr/>
            </a:pPr>
            <a:r>
              <a:rPr lang="en-US" sz="1200" b="1" cap="all" spc="188" dirty="0"/>
              <a:t>American Cancer Society Clinical Research Professor</a:t>
            </a:r>
          </a:p>
          <a:p>
            <a:pPr algn="l">
              <a:spcBef>
                <a:spcPct val="20000"/>
              </a:spcBef>
              <a:buClr>
                <a:schemeClr val="accent1"/>
              </a:buClr>
              <a:buSzPct val="85000"/>
              <a:defRPr/>
            </a:pPr>
            <a:r>
              <a:rPr lang="en-US" sz="1200" b="1" cap="all" spc="188" dirty="0"/>
              <a:t>University of </a:t>
            </a:r>
            <a:r>
              <a:rPr lang="en-US" sz="1200" b="1" cap="all" spc="188" dirty="0" err="1"/>
              <a:t>alabama</a:t>
            </a:r>
            <a:r>
              <a:rPr lang="en-US" sz="1200" b="1" cap="all" spc="188" dirty="0"/>
              <a:t> at </a:t>
            </a:r>
            <a:r>
              <a:rPr lang="en-US" sz="1200" b="1" cap="all" spc="188" dirty="0" err="1"/>
              <a:t>birmingham</a:t>
            </a:r>
            <a:endParaRPr lang="en-US" sz="1200" b="1" cap="all" spc="188" dirty="0"/>
          </a:p>
          <a:p>
            <a:pPr algn="l"/>
            <a:endParaRPr lang="en-US" sz="1200" dirty="0"/>
          </a:p>
        </p:txBody>
      </p:sp>
      <p:pic>
        <p:nvPicPr>
          <p:cNvPr id="4" name="Picture 6" descr="20081006-6u299789qsgi6ydqagmurdcb6"/>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10"/>
                    </a14:imgEffect>
                    <a14:imgEffect>
                      <a14:saturation sat="310000"/>
                    </a14:imgEffect>
                  </a14:imgLayer>
                </a14:imgProps>
              </a:ext>
              <a:ext uri="{28A0092B-C50C-407E-A947-70E740481C1C}">
                <a14:useLocalDpi xmlns:a14="http://schemas.microsoft.com/office/drawing/2010/main" val="0"/>
              </a:ext>
            </a:extLst>
          </a:blip>
          <a:srcRect/>
          <a:stretch>
            <a:fillRect/>
          </a:stretch>
        </p:blipFill>
        <p:spPr bwMode="auto">
          <a:xfrm>
            <a:off x="370461" y="1151069"/>
            <a:ext cx="3150215" cy="398279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42286310"/>
      </p:ext>
    </p:extLst>
  </p:cSld>
  <p:clrMapOvr>
    <a:masterClrMapping/>
  </p:clrMapOvr>
  <mc:AlternateContent xmlns:mc="http://schemas.openxmlformats.org/markup-compatibility/2006" xmlns:p14="http://schemas.microsoft.com/office/powerpoint/2010/main">
    <mc:Choice Requires="p14">
      <p:transition spd="slow" p14:dur="2000" advTm="6522"/>
    </mc:Choice>
    <mc:Fallback xmlns="">
      <p:transition spd="slow" advTm="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863" y="4318629"/>
            <a:ext cx="8555854" cy="2308324"/>
          </a:xfrm>
          <a:prstGeom prst="rect">
            <a:avLst/>
          </a:prstGeom>
          <a:solidFill>
            <a:srgbClr val="FFFFCC"/>
          </a:solidFill>
          <a:ln w="34925">
            <a:solidFill>
              <a:schemeClr val="tx1"/>
            </a:solidFill>
          </a:ln>
        </p:spPr>
        <p:txBody>
          <a:bodyPr wrap="square">
            <a:spAutoFit/>
          </a:bodyPr>
          <a:lstStyle/>
          <a:p>
            <a:r>
              <a:rPr lang="en-US" sz="2400" dirty="0"/>
              <a:t>In 261 older Breast Cancer Patients, odds of frailty with obesity are increased </a:t>
            </a:r>
            <a:r>
              <a:rPr lang="en-US" sz="2400" dirty="0" smtClean="0"/>
              <a:t>1.12 </a:t>
            </a:r>
            <a:r>
              <a:rPr lang="en-US" sz="2400" dirty="0"/>
              <a:t>(95% CI: 1.01;1.19) p=.003 </a:t>
            </a:r>
            <a:r>
              <a:rPr lang="en-US" baseline="-25000" dirty="0" smtClean="0"/>
              <a:t>Bennett </a:t>
            </a:r>
            <a:r>
              <a:rPr lang="en-US" baseline="-25000" dirty="0"/>
              <a:t>et al. </a:t>
            </a:r>
            <a:r>
              <a:rPr lang="en-US" baseline="-25000" dirty="0" err="1"/>
              <a:t>Oncol</a:t>
            </a:r>
            <a:r>
              <a:rPr lang="en-US" baseline="-25000" dirty="0"/>
              <a:t> </a:t>
            </a:r>
            <a:r>
              <a:rPr lang="en-US" baseline="-25000" dirty="0" err="1"/>
              <a:t>Nurs</a:t>
            </a:r>
            <a:r>
              <a:rPr lang="en-US" baseline="-25000" dirty="0"/>
              <a:t> Forum 40:E126, </a:t>
            </a:r>
            <a:r>
              <a:rPr lang="en-US" baseline="-25000" dirty="0" smtClean="0"/>
              <a:t>2013</a:t>
            </a:r>
          </a:p>
          <a:p>
            <a:endParaRPr lang="en-US" baseline="-25000" dirty="0"/>
          </a:p>
          <a:p>
            <a:endParaRPr lang="en-US" altLang="en-US" baseline="-25000" dirty="0">
              <a:latin typeface="Arial"/>
              <a:cs typeface="Arial"/>
            </a:endParaRPr>
          </a:p>
          <a:p>
            <a:r>
              <a:rPr lang="en-US" sz="2400" dirty="0"/>
              <a:t>In 280 older Prostate Cancer Patients, odds of falls </a:t>
            </a:r>
            <a:r>
              <a:rPr lang="en-US" sz="2400" dirty="0" smtClean="0"/>
              <a:t>in </a:t>
            </a:r>
            <a:r>
              <a:rPr lang="en-US" sz="2400" dirty="0"/>
              <a:t>the past year </a:t>
            </a:r>
            <a:r>
              <a:rPr lang="en-US" sz="2400" dirty="0" smtClean="0"/>
              <a:t>2.97 </a:t>
            </a:r>
            <a:r>
              <a:rPr lang="en-US" sz="2400" dirty="0"/>
              <a:t>(95% CI: 1.62-5.58) </a:t>
            </a:r>
            <a:r>
              <a:rPr lang="en-US" sz="2400" dirty="0" smtClean="0"/>
              <a:t>in </a:t>
            </a:r>
            <a:r>
              <a:rPr lang="en-US" sz="2400" dirty="0"/>
              <a:t>obese vs. 2.15 (95% CI: 1.18-3.94) in non-obese </a:t>
            </a:r>
            <a:r>
              <a:rPr lang="en-US" baseline="-25000" dirty="0" smtClean="0"/>
              <a:t>Winters-Stone </a:t>
            </a:r>
            <a:r>
              <a:rPr lang="en-US" baseline="-25000" dirty="0"/>
              <a:t>et al. J Am </a:t>
            </a:r>
            <a:r>
              <a:rPr lang="en-US" baseline="-25000" dirty="0" err="1"/>
              <a:t>Geriatr</a:t>
            </a:r>
            <a:r>
              <a:rPr lang="en-US" baseline="-25000" dirty="0"/>
              <a:t> </a:t>
            </a:r>
            <a:r>
              <a:rPr lang="en-US" baseline="-25000" dirty="0" err="1"/>
              <a:t>Soc</a:t>
            </a:r>
            <a:r>
              <a:rPr lang="en-US" baseline="-25000" dirty="0"/>
              <a:t> 65:1414-19, 2017</a:t>
            </a:r>
            <a:endParaRPr lang="en-US" altLang="en-US" baseline="-25000" dirty="0">
              <a:latin typeface="Arial"/>
              <a:cs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503" y="217531"/>
            <a:ext cx="2343594" cy="3537060"/>
          </a:xfrm>
          <a:prstGeom prst="rect">
            <a:avLst/>
          </a:prstGeom>
          <a:l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697" y="217530"/>
            <a:ext cx="2344180" cy="3516270"/>
          </a:xfrm>
          <a:prstGeom prst="rect">
            <a:avLst/>
          </a:prstGeom>
          <a:ln>
            <a:solidFill>
              <a:schemeClr val="tx1"/>
            </a:solidFill>
          </a:ln>
        </p:spPr>
      </p:pic>
      <p:sp>
        <p:nvSpPr>
          <p:cNvPr id="6" name="TextBox 5"/>
          <p:cNvSpPr txBox="1"/>
          <p:nvPr/>
        </p:nvSpPr>
        <p:spPr>
          <a:xfrm>
            <a:off x="3503002" y="1460993"/>
            <a:ext cx="2035750" cy="1569660"/>
          </a:xfrm>
          <a:prstGeom prst="rect">
            <a:avLst/>
          </a:prstGeom>
          <a:noFill/>
        </p:spPr>
        <p:txBody>
          <a:bodyPr wrap="none" rtlCol="0">
            <a:spAutoFit/>
          </a:bodyPr>
          <a:lstStyle/>
          <a:p>
            <a:pPr algn="ctr"/>
            <a:r>
              <a:rPr lang="en-US" sz="3200" dirty="0"/>
              <a:t>Frailty </a:t>
            </a:r>
            <a:r>
              <a:rPr lang="en-US" sz="3200" dirty="0" smtClean="0"/>
              <a:t>of a </a:t>
            </a:r>
          </a:p>
          <a:p>
            <a:pPr algn="ctr"/>
            <a:r>
              <a:rPr lang="en-US" sz="3200" dirty="0" smtClean="0"/>
              <a:t>different </a:t>
            </a:r>
          </a:p>
          <a:p>
            <a:pPr algn="ctr"/>
            <a:r>
              <a:rPr lang="en-US" sz="3200" dirty="0" smtClean="0"/>
              <a:t>Phenotype</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1517291"/>
      </p:ext>
    </p:extLst>
  </p:cSld>
  <p:clrMapOvr>
    <a:masterClrMapping/>
  </p:clrMapOvr>
  <mc:AlternateContent xmlns:mc="http://schemas.openxmlformats.org/markup-compatibility/2006" xmlns:p14="http://schemas.microsoft.com/office/powerpoint/2010/main">
    <mc:Choice Requires="p14">
      <p:transition spd="slow" p14:dur="2000" advTm="49175"/>
    </mc:Choice>
    <mc:Fallback xmlns="">
      <p:transition spd="slow" advTm="4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609600"/>
            <a:ext cx="8229600" cy="1143000"/>
          </a:xfrm>
        </p:spPr>
        <p:txBody>
          <a:bodyPr/>
          <a:lstStyle/>
          <a:p>
            <a:r>
              <a:rPr lang="en-US" altLang="en-US" sz="3200" smtClean="0">
                <a:latin typeface="Arial" panose="020B0604020202020204" pitchFamily="34" charset="0"/>
              </a:rPr>
              <a:t>Effect of Weight Change on Physical Function in Women Age 65+</a:t>
            </a:r>
          </a:p>
        </p:txBody>
      </p:sp>
      <p:graphicFrame>
        <p:nvGraphicFramePr>
          <p:cNvPr id="27651" name="Object 4"/>
          <p:cNvGraphicFramePr>
            <a:graphicFrameLocks noGrp="1" noChangeAspect="1"/>
          </p:cNvGraphicFramePr>
          <p:nvPr>
            <p:ph type="chart" idx="1"/>
          </p:nvPr>
        </p:nvGraphicFramePr>
        <p:xfrm>
          <a:off x="685800" y="2049463"/>
          <a:ext cx="7772400" cy="3976687"/>
        </p:xfrm>
        <a:graphic>
          <a:graphicData uri="http://schemas.openxmlformats.org/presentationml/2006/ole">
            <mc:AlternateContent xmlns:mc="http://schemas.openxmlformats.org/markup-compatibility/2006">
              <mc:Choice xmlns:v="urn:schemas-microsoft-com:vml" Requires="v">
                <p:oleObj spid="_x0000_s4116" name="Chart" r:id="rId5" imgW="5771998" imgH="2952647" progId="MSGraph.Chart.8">
                  <p:embed followColorScheme="full"/>
                </p:oleObj>
              </mc:Choice>
              <mc:Fallback>
                <p:oleObj name="Chart" r:id="rId5" imgW="5771998" imgH="2952647" progId="MSGraph.Chart.8">
                  <p:embed followColorScheme="full"/>
                  <p:pic>
                    <p:nvPicPr>
                      <p:cNvPr id="27651" name="Object 4"/>
                      <p:cNvPicPr>
                        <a:picLocks noChangeAspect="1" noChangeArrowheads="1"/>
                      </p:cNvPicPr>
                      <p:nvPr/>
                    </p:nvPicPr>
                    <p:blipFill>
                      <a:blip r:embed="rId6"/>
                      <a:srcRect/>
                      <a:stretch>
                        <a:fillRect/>
                      </a:stretch>
                    </p:blipFill>
                    <p:spPr bwMode="auto">
                      <a:xfrm>
                        <a:off x="685800" y="2049463"/>
                        <a:ext cx="7772400" cy="3976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2" name="Text Box 5"/>
          <p:cNvSpPr txBox="1">
            <a:spLocks noChangeArrowheads="1"/>
          </p:cNvSpPr>
          <p:nvPr/>
        </p:nvSpPr>
        <p:spPr bwMode="auto">
          <a:xfrm>
            <a:off x="120650" y="6497638"/>
            <a:ext cx="21082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000">
                <a:solidFill>
                  <a:schemeClr val="tx1"/>
                </a:solidFill>
                <a:latin typeface="Arial" panose="020B0604020202020204" pitchFamily="34" charset="0"/>
                <a:cs typeface="Arial" panose="020B0604020202020204" pitchFamily="34" charset="0"/>
              </a:rPr>
              <a:t>Fine et al. JAMA. 282:2136, 1999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4367656"/>
      </p:ext>
    </p:extLst>
  </p:cSld>
  <p:clrMapOvr>
    <a:masterClrMapping/>
  </p:clrMapOvr>
  <p:transition advTm="100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Adherence to </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5900" y="254510"/>
            <a:ext cx="8724900" cy="6493159"/>
          </a:xfrm>
        </p:spPr>
      </p:pic>
      <p:sp>
        <p:nvSpPr>
          <p:cNvPr id="5" name="TextBox 4"/>
          <p:cNvSpPr txBox="1"/>
          <p:nvPr/>
        </p:nvSpPr>
        <p:spPr>
          <a:xfrm>
            <a:off x="278763" y="2832100"/>
            <a:ext cx="2546659" cy="1692771"/>
          </a:xfrm>
          <a:prstGeom prst="rect">
            <a:avLst/>
          </a:prstGeom>
          <a:noFill/>
        </p:spPr>
        <p:txBody>
          <a:bodyPr wrap="none" rtlCol="0">
            <a:spAutoFit/>
          </a:bodyPr>
          <a:lstStyle/>
          <a:p>
            <a:pPr algn="ctr"/>
            <a:r>
              <a:rPr lang="en-US" sz="3200" b="1" u="sng" dirty="0" smtClean="0"/>
              <a:t>Adults</a:t>
            </a:r>
          </a:p>
          <a:p>
            <a:pPr algn="ctr"/>
            <a:endParaRPr lang="en-US" dirty="0" smtClean="0"/>
          </a:p>
          <a:p>
            <a:pPr algn="ctr"/>
            <a:r>
              <a:rPr lang="en-US" dirty="0" smtClean="0"/>
              <a:t>Up to 2 Pounds/week</a:t>
            </a:r>
          </a:p>
          <a:p>
            <a:pPr algn="ctr"/>
            <a:r>
              <a:rPr lang="en-US" dirty="0" smtClean="0"/>
              <a:t>500-1000 kcal/day deficit</a:t>
            </a:r>
          </a:p>
          <a:p>
            <a:pPr algn="ctr"/>
            <a:endParaRPr lang="en-US" dirty="0"/>
          </a:p>
        </p:txBody>
      </p:sp>
      <p:sp>
        <p:nvSpPr>
          <p:cNvPr id="7" name="TextBox 6"/>
          <p:cNvSpPr txBox="1"/>
          <p:nvPr/>
        </p:nvSpPr>
        <p:spPr>
          <a:xfrm>
            <a:off x="1460500" y="1511300"/>
            <a:ext cx="6243953" cy="923330"/>
          </a:xfrm>
          <a:prstGeom prst="rect">
            <a:avLst/>
          </a:prstGeom>
          <a:solidFill>
            <a:schemeClr val="tx1"/>
          </a:solidFill>
        </p:spPr>
        <p:txBody>
          <a:bodyPr wrap="none" rtlCol="0">
            <a:spAutoFit/>
          </a:bodyPr>
          <a:lstStyle/>
          <a:p>
            <a:r>
              <a:rPr lang="en-US" sz="5400" b="1" dirty="0" smtClean="0">
                <a:solidFill>
                  <a:schemeClr val="bg1"/>
                </a:solidFill>
              </a:rPr>
              <a:t>Weight Management</a:t>
            </a:r>
            <a:endParaRPr lang="en-US" sz="5400" b="1" dirty="0">
              <a:solidFill>
                <a:schemeClr val="bg1"/>
              </a:solidFill>
            </a:endParaRPr>
          </a:p>
        </p:txBody>
      </p:sp>
      <p:sp>
        <p:nvSpPr>
          <p:cNvPr id="8" name="TextBox 7"/>
          <p:cNvSpPr txBox="1"/>
          <p:nvPr/>
        </p:nvSpPr>
        <p:spPr>
          <a:xfrm>
            <a:off x="976560" y="5988121"/>
            <a:ext cx="1493101" cy="646331"/>
          </a:xfrm>
          <a:prstGeom prst="rect">
            <a:avLst/>
          </a:prstGeom>
          <a:noFill/>
        </p:spPr>
        <p:txBody>
          <a:bodyPr wrap="none" rtlCol="0">
            <a:spAutoFit/>
          </a:bodyPr>
          <a:lstStyle/>
          <a:p>
            <a:pPr algn="ctr"/>
            <a:r>
              <a:rPr lang="en-US" sz="1200" dirty="0" smtClean="0"/>
              <a:t>NHLBI 2013, </a:t>
            </a:r>
          </a:p>
          <a:p>
            <a:pPr algn="ctr"/>
            <a:r>
              <a:rPr lang="en-US" sz="1200" dirty="0" smtClean="0"/>
              <a:t>2013 AHA/ACC/TOS, </a:t>
            </a:r>
          </a:p>
          <a:p>
            <a:pPr algn="ctr"/>
            <a:r>
              <a:rPr lang="en-US" sz="1200" dirty="0" smtClean="0"/>
              <a:t>ACS 2012</a:t>
            </a:r>
            <a:endParaRPr lang="en-US" sz="1200" dirty="0"/>
          </a:p>
        </p:txBody>
      </p:sp>
      <p:sp>
        <p:nvSpPr>
          <p:cNvPr id="9" name="TextBox 8"/>
          <p:cNvSpPr txBox="1"/>
          <p:nvPr/>
        </p:nvSpPr>
        <p:spPr>
          <a:xfrm>
            <a:off x="6485071" y="6065368"/>
            <a:ext cx="1698414" cy="461665"/>
          </a:xfrm>
          <a:prstGeom prst="rect">
            <a:avLst/>
          </a:prstGeom>
          <a:solidFill>
            <a:schemeClr val="bg1"/>
          </a:solidFill>
        </p:spPr>
        <p:txBody>
          <a:bodyPr wrap="none" rtlCol="0">
            <a:spAutoFit/>
          </a:bodyPr>
          <a:lstStyle/>
          <a:p>
            <a:r>
              <a:rPr lang="en-US" sz="1200" dirty="0" err="1" smtClean="0"/>
              <a:t>Villareal</a:t>
            </a:r>
            <a:r>
              <a:rPr lang="en-US" sz="1200" dirty="0" smtClean="0"/>
              <a:t> DT, NAASO, </a:t>
            </a:r>
          </a:p>
          <a:p>
            <a:r>
              <a:rPr lang="en-US" sz="1200" dirty="0" err="1" smtClean="0"/>
              <a:t>Obes</a:t>
            </a:r>
            <a:r>
              <a:rPr lang="en-US" sz="1200" dirty="0" smtClean="0"/>
              <a:t> Res 2005;13:1849 </a:t>
            </a:r>
            <a:endParaRPr lang="en-US" sz="1200" dirty="0"/>
          </a:p>
        </p:txBody>
      </p:sp>
      <p:sp>
        <p:nvSpPr>
          <p:cNvPr id="13" name="TextBox 12"/>
          <p:cNvSpPr txBox="1"/>
          <p:nvPr/>
        </p:nvSpPr>
        <p:spPr>
          <a:xfrm>
            <a:off x="6311900" y="2844800"/>
            <a:ext cx="2641599" cy="3416320"/>
          </a:xfrm>
          <a:prstGeom prst="rect">
            <a:avLst/>
          </a:prstGeom>
          <a:noFill/>
        </p:spPr>
        <p:txBody>
          <a:bodyPr wrap="square" rtlCol="0">
            <a:spAutoFit/>
          </a:bodyPr>
          <a:lstStyle/>
          <a:p>
            <a:r>
              <a:rPr lang="en-US" sz="3200" b="1" u="sng" dirty="0" smtClean="0"/>
              <a:t>Older Adults </a:t>
            </a:r>
          </a:p>
          <a:p>
            <a:r>
              <a:rPr lang="en-US" sz="2000" u="sng" dirty="0" smtClean="0"/>
              <a:t>Concerns</a:t>
            </a:r>
            <a:r>
              <a:rPr lang="en-US" sz="2000" dirty="0" smtClean="0"/>
              <a:t>: </a:t>
            </a:r>
          </a:p>
          <a:p>
            <a:r>
              <a:rPr lang="en-US" dirty="0" err="1" smtClean="0"/>
              <a:t>Sarcopenia</a:t>
            </a:r>
            <a:endParaRPr lang="en-US" dirty="0" smtClean="0"/>
          </a:p>
          <a:p>
            <a:r>
              <a:rPr lang="en-US" dirty="0" smtClean="0"/>
              <a:t>Functional Decline</a:t>
            </a:r>
          </a:p>
          <a:p>
            <a:endParaRPr lang="en-US" dirty="0" smtClean="0"/>
          </a:p>
          <a:p>
            <a:r>
              <a:rPr lang="en-US" sz="2000" u="sng" dirty="0" smtClean="0"/>
              <a:t>Approach:</a:t>
            </a:r>
          </a:p>
          <a:p>
            <a:r>
              <a:rPr lang="en-US" dirty="0"/>
              <a:t>1</a:t>
            </a:r>
            <a:r>
              <a:rPr lang="en-US" dirty="0" smtClean="0"/>
              <a:t>) Energy Restriction </a:t>
            </a:r>
          </a:p>
          <a:p>
            <a:r>
              <a:rPr lang="en-US" dirty="0" smtClean="0"/>
              <a:t>500-750 kcal/day deficit= results in up to 1.5 </a:t>
            </a:r>
            <a:r>
              <a:rPr lang="en-US" dirty="0" err="1" smtClean="0"/>
              <a:t>lbs</a:t>
            </a:r>
            <a:r>
              <a:rPr lang="en-US" dirty="0" smtClean="0"/>
              <a:t> w</a:t>
            </a:r>
            <a:r>
              <a:rPr lang="en-US" baseline="30000" dirty="0" smtClean="0"/>
              <a:t>-1</a:t>
            </a:r>
            <a:r>
              <a:rPr lang="en-US" dirty="0" smtClean="0"/>
              <a:t> </a:t>
            </a:r>
          </a:p>
          <a:p>
            <a:r>
              <a:rPr lang="en-US" dirty="0" smtClean="0"/>
              <a:t>2) Resistance Training</a:t>
            </a:r>
          </a:p>
          <a:p>
            <a:r>
              <a:rPr lang="en-US" dirty="0" smtClean="0"/>
              <a:t> </a:t>
            </a:r>
            <a:endParaRPr lang="en-US" dirty="0"/>
          </a:p>
        </p:txBody>
      </p:sp>
      <p:sp>
        <p:nvSpPr>
          <p:cNvPr id="3" name="TextBox 2"/>
          <p:cNvSpPr txBox="1"/>
          <p:nvPr/>
        </p:nvSpPr>
        <p:spPr>
          <a:xfrm>
            <a:off x="3937295" y="2850775"/>
            <a:ext cx="1269130" cy="584775"/>
          </a:xfrm>
          <a:prstGeom prst="rect">
            <a:avLst/>
          </a:prstGeom>
          <a:noFill/>
        </p:spPr>
        <p:txBody>
          <a:bodyPr wrap="none" rtlCol="0">
            <a:spAutoFit/>
          </a:bodyPr>
          <a:lstStyle/>
          <a:p>
            <a:r>
              <a:rPr lang="en-US" sz="3200" b="1" dirty="0" smtClean="0"/>
              <a:t>versus</a:t>
            </a:r>
            <a:endParaRPr lang="en-US" sz="32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51226137"/>
      </p:ext>
    </p:extLst>
  </p:cSld>
  <p:clrMapOvr>
    <a:masterClrMapping/>
  </p:clrMapOvr>
  <mc:AlternateContent xmlns:mc="http://schemas.openxmlformats.org/markup-compatibility/2006" xmlns:p14="http://schemas.microsoft.com/office/powerpoint/2010/main">
    <mc:Choice Requires="p14">
      <p:transition spd="slow" p14:dur="2000" advTm="37500"/>
    </mc:Choice>
    <mc:Fallback xmlns="">
      <p:transition spd="slow" advTm="3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42900" y="-419100"/>
            <a:ext cx="8509000" cy="1835150"/>
          </a:xfrm>
        </p:spPr>
        <p:txBody>
          <a:bodyPr>
            <a:normAutofit/>
          </a:bodyPr>
          <a:lstStyle/>
          <a:p>
            <a:pPr algn="ctr" eaLnBrk="1" hangingPunct="1"/>
            <a:r>
              <a:rPr lang="en-US" altLang="en-US" sz="2500" b="1" dirty="0" smtClean="0">
                <a:latin typeface="Arial" charset="0"/>
              </a:rPr>
              <a:t>Considerations in Delivering Diet and Physical Activity Programs to Older Cancer Survivors</a:t>
            </a:r>
            <a:endParaRPr lang="en-US" altLang="en-US" sz="2500" b="1" dirty="0">
              <a:latin typeface="Arial" charset="0"/>
            </a:endParaRPr>
          </a:p>
        </p:txBody>
      </p:sp>
      <p:sp>
        <p:nvSpPr>
          <p:cNvPr id="21508" name="Text Box 5"/>
          <p:cNvSpPr txBox="1">
            <a:spLocks noChangeArrowheads="1"/>
          </p:cNvSpPr>
          <p:nvPr/>
        </p:nvSpPr>
        <p:spPr bwMode="auto">
          <a:xfrm>
            <a:off x="75303" y="6488668"/>
            <a:ext cx="91547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Microsoft Sans Serif" pitchFamily="34" charset="0"/>
              </a:defRPr>
            </a:lvl1pPr>
            <a:lvl2pPr marL="742950" indent="-285750" eaLnBrk="0" hangingPunct="0">
              <a:defRPr sz="2400">
                <a:solidFill>
                  <a:schemeClr val="tx1"/>
                </a:solidFill>
                <a:latin typeface="Microsoft Sans Serif" pitchFamily="34" charset="0"/>
              </a:defRPr>
            </a:lvl2pPr>
            <a:lvl3pPr marL="1143000" indent="-228600" eaLnBrk="0" hangingPunct="0">
              <a:defRPr sz="2400">
                <a:solidFill>
                  <a:schemeClr val="tx1"/>
                </a:solidFill>
                <a:latin typeface="Microsoft Sans Serif" pitchFamily="34" charset="0"/>
              </a:defRPr>
            </a:lvl3pPr>
            <a:lvl4pPr marL="1600200" indent="-228600" eaLnBrk="0" hangingPunct="0">
              <a:defRPr sz="2400">
                <a:solidFill>
                  <a:schemeClr val="tx1"/>
                </a:solidFill>
                <a:latin typeface="Microsoft Sans Serif" pitchFamily="34" charset="0"/>
              </a:defRPr>
            </a:lvl4pPr>
            <a:lvl5pPr marL="2057400" indent="-228600" eaLnBrk="0" hangingPunct="0">
              <a:defRPr sz="2400">
                <a:solidFill>
                  <a:schemeClr val="tx1"/>
                </a:solidFill>
                <a:latin typeface="Microsoft Sans Serif" pitchFamily="34" charset="0"/>
              </a:defRPr>
            </a:lvl5pPr>
            <a:lvl6pPr marL="2514600" indent="-228600" eaLnBrk="0" fontAlgn="base" hangingPunct="0">
              <a:spcBef>
                <a:spcPct val="0"/>
              </a:spcBef>
              <a:spcAft>
                <a:spcPct val="0"/>
              </a:spcAft>
              <a:defRPr sz="2400">
                <a:solidFill>
                  <a:schemeClr val="tx1"/>
                </a:solidFill>
                <a:latin typeface="Microsoft Sans Serif" pitchFamily="34" charset="0"/>
              </a:defRPr>
            </a:lvl6pPr>
            <a:lvl7pPr marL="2971800" indent="-228600" eaLnBrk="0" fontAlgn="base" hangingPunct="0">
              <a:spcBef>
                <a:spcPct val="0"/>
              </a:spcBef>
              <a:spcAft>
                <a:spcPct val="0"/>
              </a:spcAft>
              <a:defRPr sz="2400">
                <a:solidFill>
                  <a:schemeClr val="tx1"/>
                </a:solidFill>
                <a:latin typeface="Microsoft Sans Serif" pitchFamily="34" charset="0"/>
              </a:defRPr>
            </a:lvl7pPr>
            <a:lvl8pPr marL="3429000" indent="-228600" eaLnBrk="0" fontAlgn="base" hangingPunct="0">
              <a:spcBef>
                <a:spcPct val="0"/>
              </a:spcBef>
              <a:spcAft>
                <a:spcPct val="0"/>
              </a:spcAft>
              <a:defRPr sz="2400">
                <a:solidFill>
                  <a:schemeClr val="tx1"/>
                </a:solidFill>
                <a:latin typeface="Microsoft Sans Serif" pitchFamily="34" charset="0"/>
              </a:defRPr>
            </a:lvl8pPr>
            <a:lvl9pPr marL="3886200" indent="-228600" eaLnBrk="0" fontAlgn="base" hangingPunct="0">
              <a:spcBef>
                <a:spcPct val="0"/>
              </a:spcBef>
              <a:spcAft>
                <a:spcPct val="0"/>
              </a:spcAft>
              <a:defRPr sz="2400">
                <a:solidFill>
                  <a:schemeClr val="tx1"/>
                </a:solidFill>
                <a:latin typeface="Microsoft Sans Serif" pitchFamily="34" charset="0"/>
              </a:defRPr>
            </a:lvl9pPr>
          </a:lstStyle>
          <a:p>
            <a:pPr eaLnBrk="1" hangingPunct="1"/>
            <a:r>
              <a:rPr lang="en-US" altLang="en-US" sz="900" i="1" dirty="0" smtClean="0"/>
              <a:t>Courneya </a:t>
            </a:r>
            <a:r>
              <a:rPr lang="en-US" altLang="en-US" sz="900" i="1" dirty="0"/>
              <a:t>et al. </a:t>
            </a:r>
            <a:r>
              <a:rPr lang="en-US" altLang="en-US" sz="900" i="1" dirty="0" err="1"/>
              <a:t>Crit</a:t>
            </a:r>
            <a:r>
              <a:rPr lang="en-US" altLang="en-US" sz="900" i="1" dirty="0"/>
              <a:t> Rev </a:t>
            </a:r>
            <a:r>
              <a:rPr lang="en-US" altLang="en-US" sz="900" i="1" dirty="0" err="1"/>
              <a:t>Oncol</a:t>
            </a:r>
            <a:r>
              <a:rPr lang="en-US" altLang="en-US" sz="900" i="1" dirty="0"/>
              <a:t>/</a:t>
            </a:r>
            <a:r>
              <a:rPr lang="en-US" altLang="en-US" sz="900" i="1" dirty="0" err="1"/>
              <a:t>Hematol</a:t>
            </a:r>
            <a:r>
              <a:rPr lang="en-US" altLang="en-US" sz="900" i="1" dirty="0"/>
              <a:t> 51: 249, 2004; Rao &amp; Demark-Wahnefried </a:t>
            </a:r>
            <a:r>
              <a:rPr lang="en-US" altLang="en-US" sz="900" i="1" dirty="0" err="1"/>
              <a:t>Crit</a:t>
            </a:r>
            <a:r>
              <a:rPr lang="en-US" altLang="en-US" sz="900" i="1" dirty="0"/>
              <a:t> Rev </a:t>
            </a:r>
            <a:r>
              <a:rPr lang="en-US" altLang="en-US" sz="900" i="1" dirty="0" err="1" smtClean="0"/>
              <a:t>Oncol</a:t>
            </a:r>
            <a:r>
              <a:rPr lang="en-US" altLang="en-US" sz="900" i="1" dirty="0" smtClean="0"/>
              <a:t> </a:t>
            </a:r>
            <a:r>
              <a:rPr lang="en-US" altLang="en-US" sz="900" i="1" dirty="0" err="1"/>
              <a:t>Hematol</a:t>
            </a:r>
            <a:r>
              <a:rPr lang="en-US" altLang="en-US" sz="900" i="1" dirty="0"/>
              <a:t> 60:131, 2006; </a:t>
            </a:r>
            <a:r>
              <a:rPr lang="en-US" altLang="en-US" sz="900" i="1" dirty="0" err="1" smtClean="0"/>
              <a:t>Klepin</a:t>
            </a:r>
            <a:r>
              <a:rPr lang="en-US" altLang="en-US" sz="900" i="1" dirty="0" smtClean="0"/>
              <a:t> </a:t>
            </a:r>
            <a:r>
              <a:rPr lang="en-US" sz="900" i="1" dirty="0" err="1"/>
              <a:t>Interdisc</a:t>
            </a:r>
            <a:r>
              <a:rPr lang="en-US" sz="900" i="1" dirty="0"/>
              <a:t> Topics </a:t>
            </a:r>
            <a:r>
              <a:rPr lang="en-US" sz="900" i="1" dirty="0" err="1"/>
              <a:t>Gerontol</a:t>
            </a:r>
            <a:r>
              <a:rPr lang="en-US" sz="900" i="1" dirty="0"/>
              <a:t>. 2013;38:146-157</a:t>
            </a:r>
            <a:r>
              <a:rPr lang="en-US" sz="900" dirty="0"/>
              <a:t>.</a:t>
            </a:r>
            <a:endParaRPr lang="en-US" altLang="en-US" sz="900" i="1" dirty="0"/>
          </a:p>
        </p:txBody>
      </p:sp>
      <p:graphicFrame>
        <p:nvGraphicFramePr>
          <p:cNvPr id="2" name="Table 1"/>
          <p:cNvGraphicFramePr>
            <a:graphicFrameLocks noGrp="1"/>
          </p:cNvGraphicFramePr>
          <p:nvPr>
            <p:extLst>
              <p:ext uri="{D42A27DB-BD31-4B8C-83A1-F6EECF244321}">
                <p14:modId xmlns:p14="http://schemas.microsoft.com/office/powerpoint/2010/main" val="2297806129"/>
              </p:ext>
            </p:extLst>
          </p:nvPr>
        </p:nvGraphicFramePr>
        <p:xfrm>
          <a:off x="228600" y="1240124"/>
          <a:ext cx="8623300" cy="4926175"/>
        </p:xfrm>
        <a:graphic>
          <a:graphicData uri="http://schemas.openxmlformats.org/drawingml/2006/table">
            <a:tbl>
              <a:tblPr firstRow="1" bandRow="1">
                <a:tableStyleId>{93296810-A885-4BE3-A3E7-6D5BEEA58F35}</a:tableStyleId>
              </a:tblPr>
              <a:tblGrid>
                <a:gridCol w="3941837">
                  <a:extLst>
                    <a:ext uri="{9D8B030D-6E8A-4147-A177-3AD203B41FA5}">
                      <a16:colId xmlns:a16="http://schemas.microsoft.com/office/drawing/2014/main" val="3292219942"/>
                    </a:ext>
                  </a:extLst>
                </a:gridCol>
                <a:gridCol w="4681463">
                  <a:extLst>
                    <a:ext uri="{9D8B030D-6E8A-4147-A177-3AD203B41FA5}">
                      <a16:colId xmlns:a16="http://schemas.microsoft.com/office/drawing/2014/main" val="2132078011"/>
                    </a:ext>
                  </a:extLst>
                </a:gridCol>
              </a:tblGrid>
              <a:tr h="392231">
                <a:tc>
                  <a:txBody>
                    <a:bodyPr/>
                    <a:lstStyle/>
                    <a:p>
                      <a:pPr algn="ctr"/>
                      <a:r>
                        <a:rPr lang="en-US" baseline="0" dirty="0" smtClean="0">
                          <a:solidFill>
                            <a:schemeClr val="tx1"/>
                          </a:solidFill>
                        </a:rPr>
                        <a:t>Challenges</a:t>
                      </a:r>
                      <a:endParaRPr lang="en-US" baseline="0" dirty="0">
                        <a:solidFill>
                          <a:schemeClr val="tx1"/>
                        </a:solidFill>
                      </a:endParaRPr>
                    </a:p>
                  </a:txBody>
                  <a:tcPr>
                    <a:solidFill>
                      <a:schemeClr val="accent6">
                        <a:lumMod val="40000"/>
                        <a:lumOff val="60000"/>
                      </a:schemeClr>
                    </a:solidFill>
                  </a:tcPr>
                </a:tc>
                <a:tc>
                  <a:txBody>
                    <a:bodyPr/>
                    <a:lstStyle/>
                    <a:p>
                      <a:pPr algn="ctr"/>
                      <a:r>
                        <a:rPr lang="en-US" baseline="0" dirty="0" smtClean="0">
                          <a:solidFill>
                            <a:schemeClr val="tx1"/>
                          </a:solidFill>
                        </a:rPr>
                        <a:t>Solutions</a:t>
                      </a:r>
                      <a:endParaRPr lang="en-US" baseline="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318211214"/>
                  </a:ext>
                </a:extLst>
              </a:tr>
              <a:tr h="565103">
                <a:tc>
                  <a:txBody>
                    <a:bodyPr/>
                    <a:lstStyle/>
                    <a:p>
                      <a:r>
                        <a:rPr lang="en-US" baseline="0" dirty="0" smtClean="0">
                          <a:solidFill>
                            <a:schemeClr val="tx1"/>
                          </a:solidFill>
                        </a:rPr>
                        <a:t>Transportation Issues</a:t>
                      </a:r>
                      <a:endParaRPr lang="en-US" baseline="0" dirty="0">
                        <a:solidFill>
                          <a:schemeClr val="tx1"/>
                        </a:solidFill>
                      </a:endParaRPr>
                    </a:p>
                  </a:txBody>
                  <a:tcPr>
                    <a:solidFill>
                      <a:schemeClr val="accent6">
                        <a:lumMod val="40000"/>
                        <a:lumOff val="60000"/>
                      </a:schemeClr>
                    </a:solidFill>
                  </a:tcPr>
                </a:tc>
                <a:tc>
                  <a:txBody>
                    <a:bodyPr/>
                    <a:lstStyle/>
                    <a:p>
                      <a:r>
                        <a:rPr lang="en-US" baseline="0" dirty="0" smtClean="0">
                          <a:solidFill>
                            <a:schemeClr val="tx1"/>
                          </a:solidFill>
                        </a:rPr>
                        <a:t>Distance-Medicine Based Approaches</a:t>
                      </a:r>
                      <a:endParaRPr lang="en-US" baseline="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118962730"/>
                  </a:ext>
                </a:extLst>
              </a:tr>
              <a:tr h="362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Unaware of Increased Risk</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Need to Increase Awareness</a:t>
                      </a:r>
                    </a:p>
                  </a:txBody>
                  <a:tcPr>
                    <a:solidFill>
                      <a:schemeClr val="accent6">
                        <a:lumMod val="40000"/>
                        <a:lumOff val="60000"/>
                      </a:schemeClr>
                    </a:solidFill>
                  </a:tcPr>
                </a:tc>
                <a:extLst>
                  <a:ext uri="{0D108BD9-81ED-4DB2-BD59-A6C34878D82A}">
                    <a16:rowId xmlns:a16="http://schemas.microsoft.com/office/drawing/2014/main" val="3902345277"/>
                  </a:ext>
                </a:extLst>
              </a:tr>
              <a:tr h="362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Lower Health Literacy</a:t>
                      </a:r>
                      <a:endParaRPr lang="en-US" baseline="0"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Appropriate Reading Level</a:t>
                      </a:r>
                    </a:p>
                  </a:txBody>
                  <a:tcPr>
                    <a:solidFill>
                      <a:schemeClr val="accent6">
                        <a:lumMod val="40000"/>
                        <a:lumOff val="60000"/>
                      </a:schemeClr>
                    </a:solidFill>
                  </a:tcPr>
                </a:tc>
                <a:extLst>
                  <a:ext uri="{0D108BD9-81ED-4DB2-BD59-A6C34878D82A}">
                    <a16:rowId xmlns:a16="http://schemas.microsoft.com/office/drawing/2014/main" val="1728934129"/>
                  </a:ext>
                </a:extLst>
              </a:tr>
              <a:tr h="900748">
                <a:tc>
                  <a:txBody>
                    <a:bodyPr/>
                    <a:lstStyle/>
                    <a:p>
                      <a:r>
                        <a:rPr lang="en-US" baseline="0" dirty="0" smtClean="0">
                          <a:solidFill>
                            <a:schemeClr val="tx1"/>
                          </a:solidFill>
                        </a:rPr>
                        <a:t>Functional/Sensory Deficits</a:t>
                      </a:r>
                      <a:endParaRPr lang="en-US" baseline="0"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Large font, screen size, buttons, &amp; keyboards; volume control; brief modules, cognitive/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computer pre-training and/or provision</a:t>
                      </a:r>
                    </a:p>
                  </a:txBody>
                  <a:tcPr>
                    <a:solidFill>
                      <a:schemeClr val="accent6">
                        <a:lumMod val="40000"/>
                        <a:lumOff val="60000"/>
                      </a:schemeClr>
                    </a:solidFill>
                  </a:tcPr>
                </a:tc>
                <a:extLst>
                  <a:ext uri="{0D108BD9-81ED-4DB2-BD59-A6C34878D82A}">
                    <a16:rowId xmlns:a16="http://schemas.microsoft.com/office/drawing/2014/main" val="3013969960"/>
                  </a:ext>
                </a:extLst>
              </a:tr>
              <a:tr h="634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Value Preferences for Immediate Gratification</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Incremental Goals with ample reinforcement</a:t>
                      </a:r>
                    </a:p>
                  </a:txBody>
                  <a:tcPr>
                    <a:solidFill>
                      <a:schemeClr val="accent6">
                        <a:lumMod val="40000"/>
                        <a:lumOff val="60000"/>
                      </a:schemeClr>
                    </a:solidFill>
                  </a:tcPr>
                </a:tc>
                <a:extLst>
                  <a:ext uri="{0D108BD9-81ED-4DB2-BD59-A6C34878D82A}">
                    <a16:rowId xmlns:a16="http://schemas.microsoft.com/office/drawing/2014/main" val="3456347665"/>
                  </a:ext>
                </a:extLst>
              </a:tr>
              <a:tr h="362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Caregivers</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Dyadic Approaches</a:t>
                      </a:r>
                    </a:p>
                  </a:txBody>
                  <a:tcPr>
                    <a:solidFill>
                      <a:schemeClr val="accent6">
                        <a:lumMod val="40000"/>
                        <a:lumOff val="60000"/>
                      </a:schemeClr>
                    </a:solidFill>
                  </a:tcPr>
                </a:tc>
                <a:extLst>
                  <a:ext uri="{0D108BD9-81ED-4DB2-BD59-A6C34878D82A}">
                    <a16:rowId xmlns:a16="http://schemas.microsoft.com/office/drawing/2014/main" val="1111754003"/>
                  </a:ext>
                </a:extLst>
              </a:tr>
              <a:tr h="634865">
                <a:tc>
                  <a:txBody>
                    <a:bodyPr/>
                    <a:lstStyle/>
                    <a:p>
                      <a:r>
                        <a:rPr lang="en-US" baseline="0" dirty="0" smtClean="0">
                          <a:solidFill>
                            <a:schemeClr val="tx1"/>
                          </a:solidFill>
                        </a:rPr>
                        <a:t>Preference for Holistic Programs that have Meaning &amp; Involve Others</a:t>
                      </a:r>
                      <a:endParaRPr lang="en-US" baseline="0" dirty="0">
                        <a:solidFill>
                          <a:schemeClr val="tx1"/>
                        </a:solidFill>
                      </a:endParaRPr>
                    </a:p>
                  </a:txBody>
                  <a:tcPr>
                    <a:solidFill>
                      <a:schemeClr val="accent6">
                        <a:lumMod val="40000"/>
                        <a:lumOff val="60000"/>
                      </a:schemeClr>
                    </a:solidFill>
                  </a:tcPr>
                </a:tc>
                <a:tc>
                  <a:txBody>
                    <a:bodyPr/>
                    <a:lstStyle/>
                    <a:p>
                      <a:r>
                        <a:rPr lang="en-US" baseline="0" dirty="0" smtClean="0">
                          <a:solidFill>
                            <a:schemeClr val="tx1"/>
                          </a:solidFill>
                        </a:rPr>
                        <a:t>Need for High Engagement</a:t>
                      </a:r>
                      <a:endParaRPr lang="en-US" baseline="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699524235"/>
                  </a:ext>
                </a:extLst>
              </a:tr>
              <a:tr h="677001">
                <a:tc>
                  <a:txBody>
                    <a:bodyPr/>
                    <a:lstStyle/>
                    <a:p>
                      <a:r>
                        <a:rPr lang="en-US" baseline="0" dirty="0" smtClean="0">
                          <a:solidFill>
                            <a:schemeClr val="tx1"/>
                          </a:solidFill>
                        </a:rPr>
                        <a:t>Increased cumulative disease burden</a:t>
                      </a:r>
                      <a:endParaRPr lang="en-US" baseline="0" dirty="0">
                        <a:solidFill>
                          <a:schemeClr val="tx1"/>
                        </a:solidFill>
                      </a:endParaRPr>
                    </a:p>
                  </a:txBody>
                  <a:tcPr>
                    <a:solidFill>
                      <a:schemeClr val="accent6">
                        <a:lumMod val="40000"/>
                        <a:lumOff val="60000"/>
                      </a:schemeClr>
                    </a:solidFill>
                  </a:tcPr>
                </a:tc>
                <a:tc>
                  <a:txBody>
                    <a:bodyPr/>
                    <a:lstStyle/>
                    <a:p>
                      <a:r>
                        <a:rPr lang="en-US" baseline="0" dirty="0" smtClean="0">
                          <a:solidFill>
                            <a:schemeClr val="tx1"/>
                          </a:solidFill>
                        </a:rPr>
                        <a:t>Tailor to extant health conditions</a:t>
                      </a:r>
                      <a:endParaRPr lang="en-US" baseline="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329023418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58466244"/>
      </p:ext>
    </p:extLst>
  </p:cSld>
  <p:clrMapOvr>
    <a:masterClrMapping/>
  </p:clrMapOvr>
  <mc:AlternateContent xmlns:mc="http://schemas.openxmlformats.org/markup-compatibility/2006" xmlns:p14="http://schemas.microsoft.com/office/powerpoint/2010/main">
    <mc:Choice Requires="p14">
      <p:transition spd="slow" p14:dur="2000" advTm="128954"/>
    </mc:Choice>
    <mc:Fallback xmlns="">
      <p:transition spd="slow" advTm="12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76200"/>
            <a:ext cx="9144000" cy="1143000"/>
          </a:xfrm>
        </p:spPr>
        <p:txBody>
          <a:bodyPr>
            <a:normAutofit/>
          </a:bodyPr>
          <a:lstStyle/>
          <a:p>
            <a:r>
              <a:rPr lang="en-US" altLang="en-US" sz="4000" dirty="0" smtClean="0">
                <a:latin typeface="Arial" panose="020B0604020202020204" pitchFamily="34" charset="0"/>
              </a:rPr>
              <a:t>RENEW </a:t>
            </a:r>
            <a:r>
              <a:rPr lang="en-US" altLang="en-US" sz="2400" dirty="0">
                <a:latin typeface="Arial" panose="020B0604020202020204" pitchFamily="34" charset="0"/>
              </a:rPr>
              <a:t>(R01-CA106919</a:t>
            </a:r>
            <a:r>
              <a:rPr lang="en-US" altLang="en-US" sz="2400" dirty="0" smtClean="0">
                <a:latin typeface="Arial" panose="020B0604020202020204" pitchFamily="34" charset="0"/>
              </a:rPr>
              <a:t>)</a:t>
            </a:r>
            <a:r>
              <a:rPr lang="en-US" altLang="en-US" sz="4000" dirty="0" smtClean="0">
                <a:latin typeface="Arial" panose="020B0604020202020204" pitchFamily="34" charset="0"/>
              </a:rPr>
              <a:t/>
            </a:r>
            <a:br>
              <a:rPr lang="en-US" altLang="en-US" sz="4000" dirty="0" smtClean="0">
                <a:latin typeface="Arial" panose="020B0604020202020204" pitchFamily="34" charset="0"/>
              </a:rPr>
            </a:br>
            <a:r>
              <a:rPr lang="en-US" altLang="en-US" sz="2800" dirty="0" smtClean="0">
                <a:latin typeface="Arial" panose="020B0604020202020204" pitchFamily="34" charset="0"/>
              </a:rPr>
              <a:t>(</a:t>
            </a:r>
            <a:r>
              <a:rPr lang="en-US" altLang="en-US" sz="2800" u="sng" dirty="0" smtClean="0">
                <a:latin typeface="Arial" panose="020B0604020202020204" pitchFamily="34" charset="0"/>
              </a:rPr>
              <a:t>R</a:t>
            </a:r>
            <a:r>
              <a:rPr lang="en-US" altLang="en-US" sz="2800" dirty="0" smtClean="0">
                <a:latin typeface="Arial" panose="020B0604020202020204" pitchFamily="34" charset="0"/>
              </a:rPr>
              <a:t>each-out to </a:t>
            </a:r>
            <a:r>
              <a:rPr lang="en-US" altLang="en-US" sz="2800" u="sng" dirty="0" err="1" smtClean="0">
                <a:latin typeface="Arial" panose="020B0604020202020204" pitchFamily="34" charset="0"/>
              </a:rPr>
              <a:t>EN</a:t>
            </a:r>
            <a:r>
              <a:rPr lang="en-US" altLang="en-US" sz="2800" dirty="0" err="1" smtClean="0">
                <a:latin typeface="Arial" panose="020B0604020202020204" pitchFamily="34" charset="0"/>
              </a:rPr>
              <a:t>hanc</a:t>
            </a:r>
            <a:r>
              <a:rPr lang="en-US" altLang="en-US" sz="2800" u="sng" dirty="0" err="1" smtClean="0">
                <a:latin typeface="Arial" panose="020B0604020202020204" pitchFamily="34" charset="0"/>
              </a:rPr>
              <a:t>E</a:t>
            </a:r>
            <a:r>
              <a:rPr lang="en-US" altLang="en-US" sz="2800" dirty="0" smtClean="0">
                <a:latin typeface="Arial" panose="020B0604020202020204" pitchFamily="34" charset="0"/>
              </a:rPr>
              <a:t> </a:t>
            </a:r>
            <a:r>
              <a:rPr lang="en-US" altLang="en-US" sz="2800" u="sng" dirty="0" smtClean="0">
                <a:latin typeface="Arial" panose="020B0604020202020204" pitchFamily="34" charset="0"/>
              </a:rPr>
              <a:t>W</a:t>
            </a:r>
            <a:r>
              <a:rPr lang="en-US" altLang="en-US" sz="2800" dirty="0" smtClean="0">
                <a:latin typeface="Arial" panose="020B0604020202020204" pitchFamily="34" charset="0"/>
              </a:rPr>
              <a:t>ellness in Older Survivors)</a:t>
            </a:r>
          </a:p>
        </p:txBody>
      </p:sp>
      <p:sp>
        <p:nvSpPr>
          <p:cNvPr id="29700" name="Rectangle 4"/>
          <p:cNvSpPr>
            <a:spLocks noGrp="1" noChangeArrowheads="1"/>
          </p:cNvSpPr>
          <p:nvPr>
            <p:ph type="body" sz="half" idx="2"/>
          </p:nvPr>
        </p:nvSpPr>
        <p:spPr>
          <a:xfrm>
            <a:off x="3442447" y="1721224"/>
            <a:ext cx="5314278" cy="4546899"/>
          </a:xfrm>
        </p:spPr>
        <p:txBody>
          <a:bodyPr>
            <a:normAutofit fontScale="70000" lnSpcReduction="20000"/>
          </a:bodyPr>
          <a:lstStyle/>
          <a:p>
            <a:pPr>
              <a:lnSpc>
                <a:spcPct val="90000"/>
              </a:lnSpc>
              <a:defRPr/>
            </a:pPr>
            <a:r>
              <a:rPr lang="en-US" altLang="en-US" sz="2000" dirty="0" smtClean="0">
                <a:latin typeface="Arial" panose="020B0604020202020204" pitchFamily="34" charset="0"/>
              </a:rPr>
              <a:t>N=640</a:t>
            </a:r>
          </a:p>
          <a:p>
            <a:pPr marL="0" indent="0">
              <a:lnSpc>
                <a:spcPct val="90000"/>
              </a:lnSpc>
              <a:buFontTx/>
              <a:buNone/>
              <a:defRPr/>
            </a:pPr>
            <a:endParaRPr lang="en-US" altLang="en-US" sz="800" dirty="0" smtClean="0">
              <a:latin typeface="Arial" panose="020B0604020202020204" pitchFamily="34" charset="0"/>
            </a:endParaRPr>
          </a:p>
          <a:p>
            <a:pPr>
              <a:lnSpc>
                <a:spcPct val="90000"/>
              </a:lnSpc>
              <a:defRPr/>
            </a:pPr>
            <a:r>
              <a:rPr lang="en-US" altLang="en-US" sz="2000" dirty="0" smtClean="0">
                <a:latin typeface="Arial" panose="020B0604020202020204" pitchFamily="34" charset="0"/>
              </a:rPr>
              <a:t>Long-term </a:t>
            </a:r>
            <a:r>
              <a:rPr lang="en-US" altLang="en-US" sz="2000" dirty="0">
                <a:latin typeface="Arial" panose="020B0604020202020204" pitchFamily="34" charset="0"/>
              </a:rPr>
              <a:t>Survivors </a:t>
            </a:r>
            <a:r>
              <a:rPr lang="en-US" altLang="en-US" sz="2000" dirty="0" smtClean="0">
                <a:latin typeface="Arial" panose="020B0604020202020204" pitchFamily="34" charset="0"/>
              </a:rPr>
              <a:t>of Breast</a:t>
            </a:r>
            <a:r>
              <a:rPr lang="en-US" altLang="en-US" sz="2000" dirty="0">
                <a:latin typeface="Arial" panose="020B0604020202020204" pitchFamily="34" charset="0"/>
              </a:rPr>
              <a:t>, Prostate &amp; Colorectal Cancers </a:t>
            </a:r>
            <a:endParaRPr lang="en-US" altLang="en-US" sz="2000" dirty="0" smtClean="0">
              <a:latin typeface="Arial" panose="020B0604020202020204" pitchFamily="34" charset="0"/>
            </a:endParaRPr>
          </a:p>
          <a:p>
            <a:pPr marL="0" indent="0">
              <a:buNone/>
              <a:defRPr/>
            </a:pPr>
            <a:endParaRPr lang="en-US" altLang="en-US" sz="1100" dirty="0">
              <a:latin typeface="Arial" panose="020B0604020202020204" pitchFamily="34" charset="0"/>
            </a:endParaRPr>
          </a:p>
          <a:p>
            <a:pPr>
              <a:defRPr/>
            </a:pPr>
            <a:r>
              <a:rPr lang="en-US" sz="2100" dirty="0"/>
              <a:t>Promoted Weight Loss  0.5 kg w</a:t>
            </a:r>
            <a:r>
              <a:rPr lang="en-US" sz="2100" baseline="30000" dirty="0"/>
              <a:t>-1</a:t>
            </a:r>
            <a:r>
              <a:rPr lang="en-US" sz="2100" dirty="0"/>
              <a:t>  Calorie budget (logs), portion control, &amp; </a:t>
            </a:r>
            <a:r>
              <a:rPr lang="en-US" sz="2100" dirty="0" err="1"/>
              <a:t>volumetrics</a:t>
            </a:r>
            <a:r>
              <a:rPr lang="en-US" sz="2100" dirty="0"/>
              <a:t> </a:t>
            </a:r>
            <a:endParaRPr lang="en-US" sz="2100" dirty="0" smtClean="0"/>
          </a:p>
          <a:p>
            <a:pPr marL="0" indent="0">
              <a:buNone/>
              <a:defRPr/>
            </a:pPr>
            <a:endParaRPr lang="en-US" sz="1100" dirty="0"/>
          </a:p>
          <a:p>
            <a:pPr>
              <a:defRPr/>
            </a:pPr>
            <a:r>
              <a:rPr lang="en-US" sz="2100" dirty="0" smtClean="0"/>
              <a:t>Healthful Diet ACS Guidelines</a:t>
            </a:r>
          </a:p>
          <a:p>
            <a:pPr marL="0" indent="0">
              <a:buNone/>
              <a:defRPr/>
            </a:pPr>
            <a:endParaRPr lang="en-US" sz="1100" dirty="0"/>
          </a:p>
          <a:p>
            <a:pPr>
              <a:lnSpc>
                <a:spcPct val="90000"/>
              </a:lnSpc>
              <a:defRPr/>
            </a:pPr>
            <a:r>
              <a:rPr lang="en-US" altLang="en-US" sz="2000" dirty="0" smtClean="0">
                <a:latin typeface="Arial" panose="020B0604020202020204" pitchFamily="34" charset="0"/>
              </a:rPr>
              <a:t>Resistance Training 3x w</a:t>
            </a:r>
            <a:r>
              <a:rPr lang="en-US" altLang="en-US" sz="2000" baseline="30000" dirty="0" smtClean="0">
                <a:latin typeface="Arial" panose="020B0604020202020204" pitchFamily="34" charset="0"/>
              </a:rPr>
              <a:t>-1</a:t>
            </a:r>
            <a:r>
              <a:rPr lang="en-US" altLang="en-US" sz="2000" dirty="0" smtClean="0">
                <a:latin typeface="Arial" panose="020B0604020202020204" pitchFamily="34" charset="0"/>
              </a:rPr>
              <a:t> Aerobic Exercise 150 minutes w</a:t>
            </a:r>
            <a:r>
              <a:rPr lang="en-US" altLang="en-US" sz="2000" baseline="30000" dirty="0" smtClean="0">
                <a:latin typeface="Arial" panose="020B0604020202020204" pitchFamily="34" charset="0"/>
              </a:rPr>
              <a:t>-1</a:t>
            </a:r>
            <a:endParaRPr lang="en-US" altLang="en-US" sz="2000" dirty="0" smtClean="0">
              <a:latin typeface="Arial" panose="020B0604020202020204" pitchFamily="34" charset="0"/>
            </a:endParaRPr>
          </a:p>
          <a:p>
            <a:pPr marL="0" indent="0">
              <a:lnSpc>
                <a:spcPct val="90000"/>
              </a:lnSpc>
              <a:buFontTx/>
              <a:buNone/>
              <a:defRPr/>
            </a:pPr>
            <a:endParaRPr lang="en-US" altLang="en-US" sz="800" dirty="0" smtClean="0">
              <a:latin typeface="Arial" panose="020B0604020202020204" pitchFamily="34" charset="0"/>
            </a:endParaRPr>
          </a:p>
          <a:p>
            <a:pPr>
              <a:lnSpc>
                <a:spcPct val="90000"/>
              </a:lnSpc>
              <a:defRPr/>
            </a:pPr>
            <a:r>
              <a:rPr lang="en-US" altLang="en-US" sz="2000" dirty="0" smtClean="0">
                <a:latin typeface="Arial" panose="020B0604020202020204" pitchFamily="34" charset="0"/>
              </a:rPr>
              <a:t>11M </a:t>
            </a:r>
            <a:r>
              <a:rPr lang="en-US" altLang="en-US" sz="2000" dirty="0">
                <a:latin typeface="Arial" panose="020B0604020202020204" pitchFamily="34" charset="0"/>
              </a:rPr>
              <a:t>Intervention Period </a:t>
            </a:r>
            <a:r>
              <a:rPr lang="en-US" altLang="en-US" sz="2000" dirty="0" smtClean="0">
                <a:latin typeface="Arial" panose="020B0604020202020204" pitchFamily="34" charset="0"/>
              </a:rPr>
              <a:t>– 2 year long-term follow-up</a:t>
            </a:r>
          </a:p>
          <a:p>
            <a:pPr marL="0" indent="0">
              <a:lnSpc>
                <a:spcPct val="90000"/>
              </a:lnSpc>
              <a:buFontTx/>
              <a:buNone/>
              <a:defRPr/>
            </a:pPr>
            <a:endParaRPr lang="en-US" altLang="en-US" sz="800" dirty="0">
              <a:latin typeface="Arial" panose="020B0604020202020204" pitchFamily="34" charset="0"/>
            </a:endParaRPr>
          </a:p>
          <a:p>
            <a:pPr>
              <a:lnSpc>
                <a:spcPct val="90000"/>
              </a:lnSpc>
              <a:defRPr/>
            </a:pPr>
            <a:r>
              <a:rPr lang="en-US" altLang="en-US" sz="2000" dirty="0" smtClean="0">
                <a:latin typeface="Arial" panose="020B0604020202020204" pitchFamily="34" charset="0"/>
              </a:rPr>
              <a:t>Tailored Workbook and 5 </a:t>
            </a:r>
            <a:r>
              <a:rPr lang="en-US" altLang="en-US" sz="2000" dirty="0">
                <a:latin typeface="Arial" panose="020B0604020202020204" pitchFamily="34" charset="0"/>
              </a:rPr>
              <a:t>Tailored </a:t>
            </a:r>
            <a:r>
              <a:rPr lang="en-US" altLang="en-US" sz="2000" dirty="0" smtClean="0">
                <a:latin typeface="Arial" panose="020B0604020202020204" pitchFamily="34" charset="0"/>
              </a:rPr>
              <a:t>Mailings</a:t>
            </a:r>
          </a:p>
          <a:p>
            <a:pPr marL="0" indent="0">
              <a:lnSpc>
                <a:spcPct val="90000"/>
              </a:lnSpc>
              <a:buFontTx/>
              <a:buNone/>
              <a:defRPr/>
            </a:pPr>
            <a:endParaRPr lang="en-US" altLang="en-US" sz="800" dirty="0">
              <a:latin typeface="Arial" panose="020B0604020202020204" pitchFamily="34" charset="0"/>
            </a:endParaRPr>
          </a:p>
          <a:p>
            <a:pPr>
              <a:lnSpc>
                <a:spcPct val="90000"/>
              </a:lnSpc>
              <a:defRPr/>
            </a:pPr>
            <a:r>
              <a:rPr lang="en-US" altLang="en-US" sz="2000" dirty="0">
                <a:latin typeface="Arial" panose="020B0604020202020204" pitchFamily="34" charset="0"/>
              </a:rPr>
              <a:t>15 Telephone Counseling </a:t>
            </a:r>
            <a:r>
              <a:rPr lang="en-US" altLang="en-US" sz="2000" dirty="0" smtClean="0">
                <a:latin typeface="Arial" panose="020B0604020202020204" pitchFamily="34" charset="0"/>
              </a:rPr>
              <a:t>Sessions</a:t>
            </a:r>
          </a:p>
          <a:p>
            <a:pPr marL="0" indent="0">
              <a:lnSpc>
                <a:spcPct val="90000"/>
              </a:lnSpc>
              <a:buFontTx/>
              <a:buNone/>
              <a:defRPr/>
            </a:pPr>
            <a:endParaRPr lang="en-US" altLang="en-US" sz="800" dirty="0">
              <a:latin typeface="Arial" panose="020B0604020202020204" pitchFamily="34" charset="0"/>
            </a:endParaRPr>
          </a:p>
          <a:p>
            <a:pPr>
              <a:lnSpc>
                <a:spcPct val="90000"/>
              </a:lnSpc>
              <a:defRPr/>
            </a:pPr>
            <a:r>
              <a:rPr lang="en-US" altLang="en-US" sz="2000" dirty="0">
                <a:latin typeface="Arial" panose="020B0604020202020204" pitchFamily="34" charset="0"/>
              </a:rPr>
              <a:t>8 Telephone </a:t>
            </a:r>
            <a:r>
              <a:rPr lang="en-US" altLang="en-US" sz="2000" dirty="0" smtClean="0">
                <a:latin typeface="Arial" panose="020B0604020202020204" pitchFamily="34" charset="0"/>
              </a:rPr>
              <a:t>Prompts</a:t>
            </a:r>
            <a:endParaRPr lang="en-US" altLang="en-US" sz="2000" dirty="0">
              <a:latin typeface="Arial" panose="020B0604020202020204" pitchFamily="34" charset="0"/>
            </a:endParaRPr>
          </a:p>
          <a:p>
            <a:pPr marL="0" indent="0">
              <a:lnSpc>
                <a:spcPct val="90000"/>
              </a:lnSpc>
              <a:buFontTx/>
              <a:buNone/>
              <a:defRPr/>
            </a:pPr>
            <a:endParaRPr lang="en-US" altLang="en-US" sz="2000" dirty="0">
              <a:latin typeface="Arial" panose="020B0604020202020204" pitchFamily="34" charset="0"/>
            </a:endParaRPr>
          </a:p>
          <a:p>
            <a:pPr>
              <a:lnSpc>
                <a:spcPct val="90000"/>
              </a:lnSpc>
              <a:defRPr/>
            </a:pPr>
            <a:endParaRPr lang="en-US" altLang="en-US" sz="2000" dirty="0">
              <a:latin typeface="Arial" panose="020B0604020202020204" pitchFamily="34" charset="0"/>
            </a:endParaRPr>
          </a:p>
        </p:txBody>
      </p:sp>
      <p:pic>
        <p:nvPicPr>
          <p:cNvPr id="28676" name="Picture 5" descr="rbss_16_people_dance"/>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981200"/>
            <a:ext cx="2390775"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Rectangle 6"/>
          <p:cNvSpPr>
            <a:spLocks noChangeArrowheads="1"/>
          </p:cNvSpPr>
          <p:nvPr/>
        </p:nvSpPr>
        <p:spPr bwMode="auto">
          <a:xfrm>
            <a:off x="457200" y="1752600"/>
            <a:ext cx="2743200" cy="45720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3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06532317"/>
      </p:ext>
    </p:extLst>
  </p:cSld>
  <p:clrMapOvr>
    <a:masterClrMapping/>
  </p:clrMapOvr>
  <p:transition advTm="55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SC_0130"/>
          <p:cNvPicPr>
            <a:picLocks noChangeAspect="1" noChangeArrowheads="1"/>
          </p:cNvPicPr>
          <p:nvPr/>
        </p:nvPicPr>
        <p:blipFill>
          <a:blip r:embed="rId4">
            <a:lum bright="-4000" contrast="-4000"/>
            <a:extLst>
              <a:ext uri="{28A0092B-C50C-407E-A947-70E740481C1C}">
                <a14:useLocalDpi xmlns:a14="http://schemas.microsoft.com/office/drawing/2010/main" val="0"/>
              </a:ext>
            </a:extLst>
          </a:blip>
          <a:srcRect/>
          <a:stretch>
            <a:fillRect/>
          </a:stretch>
        </p:blipFill>
        <p:spPr bwMode="auto">
          <a:xfrm>
            <a:off x="2183445" y="860612"/>
            <a:ext cx="5067208" cy="4265470"/>
          </a:xfrm>
          <a:prstGeom prst="rect">
            <a:avLst/>
          </a:prstGeom>
          <a:noFill/>
          <a:ln w="539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4" descr="瀈瀐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1676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RENEW_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573" y="4841838"/>
            <a:ext cx="3124200" cy="1920875"/>
          </a:xfrm>
          <a:prstGeom prst="rect">
            <a:avLst/>
          </a:prstGeom>
          <a:noFill/>
          <a:ln w="317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27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569914"/>
            <a:ext cx="1368425" cy="2020887"/>
          </a:xfrm>
          <a:prstGeom prst="rect">
            <a:avLst/>
          </a:prstGeom>
          <a:noFill/>
          <a:ln w="476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9377714"/>
      </p:ext>
    </p:extLst>
  </p:cSld>
  <p:clrMapOvr>
    <a:masterClrMapping/>
  </p:clrMapOvr>
  <mc:AlternateContent xmlns:mc="http://schemas.openxmlformats.org/markup-compatibility/2006" xmlns:p14="http://schemas.microsoft.com/office/powerpoint/2010/main">
    <mc:Choice Requires="p14">
      <p:transition spd="slow" p14:dur="2000" advTm="43129"/>
    </mc:Choice>
    <mc:Fallback xmlns="">
      <p:transition spd="slow"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667000" y="381000"/>
            <a:ext cx="8534400" cy="1143000"/>
          </a:xfrm>
        </p:spPr>
        <p:txBody>
          <a:bodyPr/>
          <a:lstStyle/>
          <a:p>
            <a:r>
              <a:rPr lang="en-US" altLang="en-US" smtClean="0"/>
              <a:t>Study Schema</a:t>
            </a:r>
          </a:p>
        </p:txBody>
      </p:sp>
      <p:pic>
        <p:nvPicPr>
          <p:cNvPr id="122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5275"/>
            <a:ext cx="1524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TextBox 3"/>
          <p:cNvSpPr txBox="1">
            <a:spLocks noChangeArrowheads="1"/>
          </p:cNvSpPr>
          <p:nvPr/>
        </p:nvSpPr>
        <p:spPr bwMode="auto">
          <a:xfrm>
            <a:off x="1219200" y="1992313"/>
            <a:ext cx="675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chemeClr val="bg1"/>
                </a:solidFill>
              </a:rPr>
              <a:t>Recruited Survivors through Self-Referral and Cancer Registries</a:t>
            </a:r>
          </a:p>
        </p:txBody>
      </p:sp>
      <p:sp>
        <p:nvSpPr>
          <p:cNvPr id="12293" name="TextBox 4"/>
          <p:cNvSpPr txBox="1">
            <a:spLocks noChangeArrowheads="1"/>
          </p:cNvSpPr>
          <p:nvPr/>
        </p:nvSpPr>
        <p:spPr bwMode="auto">
          <a:xfrm>
            <a:off x="1219200" y="2743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sp>
        <p:nvSpPr>
          <p:cNvPr id="12294" name="TextBox 1"/>
          <p:cNvSpPr txBox="1">
            <a:spLocks noChangeArrowheads="1"/>
          </p:cNvSpPr>
          <p:nvPr/>
        </p:nvSpPr>
        <p:spPr bwMode="auto">
          <a:xfrm>
            <a:off x="3586163" y="2601913"/>
            <a:ext cx="2068512" cy="461962"/>
          </a:xfrm>
          <a:prstGeom prst="rect">
            <a:avLst/>
          </a:prstGeom>
          <a:solidFill>
            <a:srgbClr val="CCECFF"/>
          </a:solidFill>
          <a:ln w="9525">
            <a:solidFill>
              <a:srgbClr val="000000"/>
            </a:solidFill>
            <a:miter lim="800000"/>
            <a:headEnd/>
            <a:tailEnd/>
          </a:ln>
        </p:spPr>
        <p:txBody>
          <a:bodyPr wrap="none">
            <a:spAutoFit/>
          </a:bodyPr>
          <a:lstStyle/>
          <a:p>
            <a:r>
              <a:rPr lang="en-US" altLang="en-US" sz="2400"/>
              <a:t>641 Survivors</a:t>
            </a:r>
          </a:p>
        </p:txBody>
      </p:sp>
      <p:sp>
        <p:nvSpPr>
          <p:cNvPr id="12295" name="TextBox 6"/>
          <p:cNvSpPr txBox="1">
            <a:spLocks noChangeArrowheads="1"/>
          </p:cNvSpPr>
          <p:nvPr/>
        </p:nvSpPr>
        <p:spPr bwMode="auto">
          <a:xfrm>
            <a:off x="1600200" y="3348038"/>
            <a:ext cx="2743200" cy="461962"/>
          </a:xfrm>
          <a:prstGeom prst="rect">
            <a:avLst/>
          </a:prstGeom>
          <a:solidFill>
            <a:srgbClr val="CCECFF"/>
          </a:solidFill>
          <a:ln w="9525">
            <a:solidFill>
              <a:srgbClr val="000000"/>
            </a:solidFill>
            <a:miter lim="800000"/>
            <a:headEnd/>
            <a:tailEnd/>
          </a:ln>
        </p:spPr>
        <p:txBody>
          <a:bodyPr>
            <a:spAutoFit/>
          </a:bodyPr>
          <a:lstStyle/>
          <a:p>
            <a:r>
              <a:rPr lang="en-US" altLang="en-US" sz="2400"/>
              <a:t>319 Intervention</a:t>
            </a:r>
          </a:p>
        </p:txBody>
      </p:sp>
      <p:sp>
        <p:nvSpPr>
          <p:cNvPr id="12296" name="TextBox 7"/>
          <p:cNvSpPr txBox="1">
            <a:spLocks noChangeArrowheads="1"/>
          </p:cNvSpPr>
          <p:nvPr/>
        </p:nvSpPr>
        <p:spPr bwMode="auto">
          <a:xfrm>
            <a:off x="4953000" y="3352800"/>
            <a:ext cx="2743200" cy="461963"/>
          </a:xfrm>
          <a:prstGeom prst="rect">
            <a:avLst/>
          </a:prstGeom>
          <a:solidFill>
            <a:srgbClr val="CCECFF"/>
          </a:solidFill>
          <a:ln w="9525">
            <a:solidFill>
              <a:srgbClr val="000000"/>
            </a:solidFill>
            <a:miter lim="800000"/>
            <a:headEnd/>
            <a:tailEnd/>
          </a:ln>
        </p:spPr>
        <p:txBody>
          <a:bodyPr>
            <a:spAutoFit/>
          </a:bodyPr>
          <a:lstStyle/>
          <a:p>
            <a:r>
              <a:rPr lang="en-US" altLang="en-US" sz="2400"/>
              <a:t>321 Observation</a:t>
            </a:r>
          </a:p>
        </p:txBody>
      </p:sp>
      <p:sp>
        <p:nvSpPr>
          <p:cNvPr id="12297" name="TextBox 8"/>
          <p:cNvSpPr txBox="1">
            <a:spLocks noChangeArrowheads="1"/>
          </p:cNvSpPr>
          <p:nvPr/>
        </p:nvSpPr>
        <p:spPr bwMode="auto">
          <a:xfrm>
            <a:off x="1600200" y="4110038"/>
            <a:ext cx="2743200" cy="461962"/>
          </a:xfrm>
          <a:prstGeom prst="rect">
            <a:avLst/>
          </a:prstGeom>
          <a:solidFill>
            <a:srgbClr val="CCECFF"/>
          </a:solidFill>
          <a:ln w="9525">
            <a:solidFill>
              <a:srgbClr val="000000"/>
            </a:solidFill>
            <a:miter lim="800000"/>
            <a:headEnd/>
            <a:tailEnd/>
          </a:ln>
        </p:spPr>
        <p:txBody>
          <a:bodyPr>
            <a:spAutoFit/>
          </a:bodyPr>
          <a:lstStyle/>
          <a:p>
            <a:r>
              <a:rPr lang="en-US" altLang="en-US" sz="2400"/>
              <a:t>269 Observation</a:t>
            </a:r>
          </a:p>
        </p:txBody>
      </p:sp>
      <p:sp>
        <p:nvSpPr>
          <p:cNvPr id="12298" name="TextBox 9"/>
          <p:cNvSpPr txBox="1">
            <a:spLocks noChangeArrowheads="1"/>
          </p:cNvSpPr>
          <p:nvPr/>
        </p:nvSpPr>
        <p:spPr bwMode="auto">
          <a:xfrm>
            <a:off x="4953000" y="4110038"/>
            <a:ext cx="2743200" cy="461962"/>
          </a:xfrm>
          <a:prstGeom prst="rect">
            <a:avLst/>
          </a:prstGeom>
          <a:solidFill>
            <a:srgbClr val="CCECFF"/>
          </a:solidFill>
          <a:ln w="9525">
            <a:solidFill>
              <a:srgbClr val="000000"/>
            </a:solidFill>
            <a:miter lim="800000"/>
            <a:headEnd/>
            <a:tailEnd/>
          </a:ln>
        </p:spPr>
        <p:txBody>
          <a:bodyPr>
            <a:spAutoFit/>
          </a:bodyPr>
          <a:lstStyle/>
          <a:p>
            <a:r>
              <a:rPr lang="en-US" altLang="en-US" sz="2400"/>
              <a:t>289 Intervention</a:t>
            </a:r>
          </a:p>
        </p:txBody>
      </p:sp>
      <p:sp>
        <p:nvSpPr>
          <p:cNvPr id="12299" name="TextBox 8"/>
          <p:cNvSpPr txBox="1">
            <a:spLocks noChangeArrowheads="1"/>
          </p:cNvSpPr>
          <p:nvPr/>
        </p:nvSpPr>
        <p:spPr bwMode="auto">
          <a:xfrm>
            <a:off x="1600200" y="4876800"/>
            <a:ext cx="2743200" cy="461963"/>
          </a:xfrm>
          <a:prstGeom prst="rect">
            <a:avLst/>
          </a:prstGeom>
          <a:solidFill>
            <a:srgbClr val="CCECFF"/>
          </a:solidFill>
          <a:ln w="9525">
            <a:solidFill>
              <a:srgbClr val="000000"/>
            </a:solidFill>
            <a:miter lim="800000"/>
            <a:headEnd/>
            <a:tailEnd/>
          </a:ln>
        </p:spPr>
        <p:txBody>
          <a:bodyPr>
            <a:spAutoFit/>
          </a:bodyPr>
          <a:lstStyle/>
          <a:p>
            <a:r>
              <a:rPr lang="en-US" altLang="en-US" sz="2400"/>
              <a:t>243 Follow-up (2y)</a:t>
            </a:r>
          </a:p>
        </p:txBody>
      </p:sp>
      <p:sp>
        <p:nvSpPr>
          <p:cNvPr id="12300" name="TextBox 8"/>
          <p:cNvSpPr txBox="1">
            <a:spLocks noChangeArrowheads="1"/>
          </p:cNvSpPr>
          <p:nvPr/>
        </p:nvSpPr>
        <p:spPr bwMode="auto">
          <a:xfrm>
            <a:off x="4953000" y="4876800"/>
            <a:ext cx="2743200" cy="461963"/>
          </a:xfrm>
          <a:prstGeom prst="rect">
            <a:avLst/>
          </a:prstGeom>
          <a:solidFill>
            <a:srgbClr val="CCECFF"/>
          </a:solidFill>
          <a:ln w="9525">
            <a:solidFill>
              <a:srgbClr val="000000"/>
            </a:solidFill>
            <a:miter lim="800000"/>
            <a:headEnd/>
            <a:tailEnd/>
          </a:ln>
        </p:spPr>
        <p:txBody>
          <a:bodyPr>
            <a:spAutoFit/>
          </a:bodyPr>
          <a:lstStyle/>
          <a:p>
            <a:r>
              <a:rPr lang="en-US" altLang="en-US" sz="2400"/>
              <a:t>245 Follow-up (2y)</a:t>
            </a:r>
          </a:p>
        </p:txBody>
      </p:sp>
      <p:sp>
        <p:nvSpPr>
          <p:cNvPr id="12301" name="Left Bracket 1"/>
          <p:cNvSpPr>
            <a:spLocks/>
          </p:cNvSpPr>
          <p:nvPr/>
        </p:nvSpPr>
        <p:spPr bwMode="auto">
          <a:xfrm>
            <a:off x="1203325" y="3579813"/>
            <a:ext cx="244475" cy="1598612"/>
          </a:xfrm>
          <a:prstGeom prst="leftBracket">
            <a:avLst>
              <a:gd name="adj" fmla="val 8325"/>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000">
                <a:solidFill>
                  <a:schemeClr val="tx1"/>
                </a:solidFill>
                <a:latin typeface="Arial" pitchFamily="34" charset="0"/>
                <a:cs typeface="Arial" pitchFamily="34" charset="0"/>
              </a:defRPr>
            </a:lvl2pPr>
            <a:lvl3pPr marL="1143000" indent="-228600" eaLnBrk="0" hangingPunct="0">
              <a:spcBef>
                <a:spcPct val="20000"/>
              </a:spcBef>
              <a:buChar char="•"/>
              <a:defRPr>
                <a:solidFill>
                  <a:schemeClr val="tx1"/>
                </a:solidFill>
                <a:latin typeface="Arial" pitchFamily="34" charset="0"/>
                <a:cs typeface="Arial" pitchFamily="34" charset="0"/>
              </a:defRPr>
            </a:lvl3pPr>
            <a:lvl4pPr marL="1600200" indent="-228600" eaLnBrk="0" hangingPunct="0">
              <a:spcBef>
                <a:spcPct val="20000"/>
              </a:spcBef>
              <a:buChar char="–"/>
              <a:defRPr sz="1600">
                <a:solidFill>
                  <a:schemeClr val="tx1"/>
                </a:solidFill>
                <a:latin typeface="Arial" pitchFamily="34" charset="0"/>
                <a:cs typeface="Arial" pitchFamily="34" charset="0"/>
              </a:defRPr>
            </a:lvl4pPr>
            <a:lvl5pPr marL="2057400" indent="-228600" eaLnBrk="0" hangingPunct="0">
              <a:spcBef>
                <a:spcPct val="20000"/>
              </a:spcBef>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cs typeface="Arial" pitchFamily="34" charset="0"/>
              </a:defRPr>
            </a:lvl9pPr>
          </a:lstStyle>
          <a:p>
            <a:pPr algn="ctr" defTabSz="914400" eaLnBrk="1" hangingPunct="1">
              <a:spcBef>
                <a:spcPct val="0"/>
              </a:spcBef>
              <a:buFontTx/>
              <a:buNone/>
            </a:pPr>
            <a:endParaRPr lang="en-US" altLang="en-US" sz="1800"/>
          </a:p>
        </p:txBody>
      </p:sp>
      <p:sp>
        <p:nvSpPr>
          <p:cNvPr id="12302" name="TextBox 2"/>
          <p:cNvSpPr txBox="1">
            <a:spLocks noChangeArrowheads="1"/>
          </p:cNvSpPr>
          <p:nvPr/>
        </p:nvSpPr>
        <p:spPr bwMode="auto">
          <a:xfrm>
            <a:off x="-12700" y="4114800"/>
            <a:ext cx="123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a:t>24% attrition </a:t>
            </a:r>
          </a:p>
          <a:p>
            <a:r>
              <a:rPr lang="en-US" altLang="en-US" sz="1400"/>
              <a:t>over 2 years</a:t>
            </a:r>
          </a:p>
        </p:txBody>
      </p:sp>
      <p:cxnSp>
        <p:nvCxnSpPr>
          <p:cNvPr id="12303" name="Straight Arrow Connector 4"/>
          <p:cNvCxnSpPr>
            <a:cxnSpLocks noChangeShapeType="1"/>
            <a:stCxn id="12294" idx="2"/>
          </p:cNvCxnSpPr>
          <p:nvPr/>
        </p:nvCxnSpPr>
        <p:spPr bwMode="auto">
          <a:xfrm flipH="1">
            <a:off x="4343400" y="3063875"/>
            <a:ext cx="277813" cy="2841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04" name="Straight Arrow Connector 6"/>
          <p:cNvCxnSpPr>
            <a:cxnSpLocks noChangeShapeType="1"/>
            <a:stCxn id="12294" idx="2"/>
          </p:cNvCxnSpPr>
          <p:nvPr/>
        </p:nvCxnSpPr>
        <p:spPr bwMode="auto">
          <a:xfrm>
            <a:off x="4621213" y="3063875"/>
            <a:ext cx="331787" cy="2841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05" name="Straight Arrow Connector 9"/>
          <p:cNvCxnSpPr>
            <a:cxnSpLocks noChangeShapeType="1"/>
            <a:stCxn id="12295" idx="2"/>
          </p:cNvCxnSpPr>
          <p:nvPr/>
        </p:nvCxnSpPr>
        <p:spPr bwMode="auto">
          <a:xfrm>
            <a:off x="2971800" y="3810000"/>
            <a:ext cx="0" cy="3000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06" name="Straight Arrow Connector 21"/>
          <p:cNvCxnSpPr>
            <a:cxnSpLocks noChangeShapeType="1"/>
          </p:cNvCxnSpPr>
          <p:nvPr/>
        </p:nvCxnSpPr>
        <p:spPr bwMode="auto">
          <a:xfrm>
            <a:off x="2971800" y="4572000"/>
            <a:ext cx="0" cy="3000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07" name="Straight Arrow Connector 22"/>
          <p:cNvCxnSpPr>
            <a:cxnSpLocks noChangeShapeType="1"/>
          </p:cNvCxnSpPr>
          <p:nvPr/>
        </p:nvCxnSpPr>
        <p:spPr bwMode="auto">
          <a:xfrm>
            <a:off x="6324600" y="3810000"/>
            <a:ext cx="0" cy="3000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08" name="Straight Arrow Connector 23"/>
          <p:cNvCxnSpPr>
            <a:cxnSpLocks noChangeShapeType="1"/>
          </p:cNvCxnSpPr>
          <p:nvPr/>
        </p:nvCxnSpPr>
        <p:spPr bwMode="auto">
          <a:xfrm>
            <a:off x="6324600" y="4576763"/>
            <a:ext cx="0" cy="3000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309" name="TextBox 24"/>
          <p:cNvSpPr txBox="1">
            <a:spLocks noChangeArrowheads="1"/>
          </p:cNvSpPr>
          <p:nvPr/>
        </p:nvSpPr>
        <p:spPr bwMode="auto">
          <a:xfrm>
            <a:off x="3703638" y="5572125"/>
            <a:ext cx="193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a:t>intent to treat analysis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06454503"/>
      </p:ext>
    </p:extLst>
  </p:cSld>
  <p:clrMapOvr>
    <a:masterClrMapping/>
  </p:clrMapOvr>
  <mc:AlternateContent xmlns:mc="http://schemas.openxmlformats.org/markup-compatibility/2006" xmlns:p14="http://schemas.microsoft.com/office/powerpoint/2010/main">
    <mc:Choice Requires="p14">
      <p:transition spd="slow" p14:dur="2000" advTm="31967"/>
    </mc:Choice>
    <mc:Fallback xmlns="">
      <p:transition spd="slow" advTm="3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Group 2"/>
          <p:cNvGraphicFramePr>
            <a:graphicFrameLocks noGrp="1"/>
          </p:cNvGraphicFramePr>
          <p:nvPr>
            <p:ph/>
          </p:nvPr>
        </p:nvGraphicFramePr>
        <p:xfrm>
          <a:off x="152400" y="533400"/>
          <a:ext cx="8915400" cy="6292849"/>
        </p:xfrm>
        <a:graphic>
          <a:graphicData uri="http://schemas.openxmlformats.org/drawingml/2006/table">
            <a:tbl>
              <a:tblPr/>
              <a:tblGrid>
                <a:gridCol w="3886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5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Age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73.1 (5.1) (range 65-87)</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Male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45%</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06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Caucasian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89%</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278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Education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33% </a:t>
                      </a:r>
                      <a:r>
                        <a:rPr kumimoji="0" lang="en-US" sz="2000" b="0" i="0" u="sng" strike="noStrike" cap="none" normalizeH="0" baseline="0" smtClean="0">
                          <a:ln>
                            <a:noFill/>
                          </a:ln>
                          <a:solidFill>
                            <a:schemeClr val="tx1"/>
                          </a:solidFill>
                          <a:effectLst/>
                          <a:latin typeface="Arial" charset="0"/>
                        </a:rPr>
                        <a:t>&lt;</a:t>
                      </a:r>
                      <a:r>
                        <a:rPr kumimoji="0" lang="en-US" sz="2000" b="0" i="0" u="none" strike="noStrike" cap="none" normalizeH="0" baseline="0" smtClean="0">
                          <a:ln>
                            <a:noFill/>
                          </a:ln>
                          <a:solidFill>
                            <a:schemeClr val="tx1"/>
                          </a:solidFill>
                          <a:effectLst/>
                          <a:latin typeface="Arial" charset="0"/>
                        </a:rPr>
                        <a:t> 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30% Some College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37% </a:t>
                      </a:r>
                      <a:r>
                        <a:rPr kumimoji="0" lang="en-US" sz="2000" b="0" i="0" u="sng" strike="noStrike" cap="none" normalizeH="0" baseline="0" smtClean="0">
                          <a:ln>
                            <a:noFill/>
                          </a:ln>
                          <a:solidFill>
                            <a:schemeClr val="tx1"/>
                          </a:solidFill>
                          <a:effectLst/>
                          <a:latin typeface="Arial" charset="0"/>
                        </a:rPr>
                        <a:t>&gt;</a:t>
                      </a:r>
                      <a:r>
                        <a:rPr kumimoji="0" lang="en-US" sz="2000" b="0" i="0" u="none" strike="noStrike" cap="none" normalizeH="0" baseline="0" smtClean="0">
                          <a:ln>
                            <a:noFill/>
                          </a:ln>
                          <a:solidFill>
                            <a:schemeClr val="tx1"/>
                          </a:solidFill>
                          <a:effectLst/>
                          <a:latin typeface="Arial" charset="0"/>
                        </a:rPr>
                        <a:t> College Grad</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278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Type of Cancer</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45% Breast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41% Prostate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14% Colorectal</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Cancer Registry</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92%</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Years since Dx</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8.6 (2.7) (range 5-26)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06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of Comorbidities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 (1.2)</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Current Smoker</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Physical Function (SF 36)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75.7 (18.9) (range10-100)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34853" name="Text Box 37"/>
          <p:cNvSpPr txBox="1">
            <a:spLocks noChangeArrowheads="1"/>
          </p:cNvSpPr>
          <p:nvPr/>
        </p:nvSpPr>
        <p:spPr bwMode="auto">
          <a:xfrm>
            <a:off x="381000" y="14288"/>
            <a:ext cx="8472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n-US" altLang="en-US" sz="2800" b="1" dirty="0">
                <a:latin typeface="Tahoma" panose="020B0604030504040204" pitchFamily="34" charset="0"/>
              </a:rPr>
              <a:t>RENEW Study Sample Characteristics (n=641)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26194629"/>
      </p:ext>
    </p:extLst>
  </p:cSld>
  <p:clrMapOvr>
    <a:masterClrMapping/>
  </p:clrMapOvr>
  <mc:AlternateContent xmlns:mc="http://schemas.openxmlformats.org/markup-compatibility/2006" xmlns:p14="http://schemas.microsoft.com/office/powerpoint/2010/main">
    <mc:Choice Requires="p14">
      <p:transition spd="slow" p14:dur="2000" advTm="41708"/>
    </mc:Choice>
    <mc:Fallback xmlns="">
      <p:transition spd="slow" advTm="4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341" name="Group 85"/>
          <p:cNvGraphicFramePr>
            <a:graphicFrameLocks noGrp="1"/>
          </p:cNvGraphicFramePr>
          <p:nvPr>
            <p:ph/>
            <p:extLst/>
          </p:nvPr>
        </p:nvGraphicFramePr>
        <p:xfrm>
          <a:off x="0" y="914400"/>
          <a:ext cx="9144000" cy="5486403"/>
        </p:xfrm>
        <a:graphic>
          <a:graphicData uri="http://schemas.openxmlformats.org/drawingml/2006/table">
            <a:tbl>
              <a:tblPr/>
              <a:tblGrid>
                <a:gridCol w="3516313">
                  <a:extLst>
                    <a:ext uri="{9D8B030D-6E8A-4147-A177-3AD203B41FA5}">
                      <a16:colId xmlns:a16="http://schemas.microsoft.com/office/drawing/2014/main" val="20000"/>
                    </a:ext>
                  </a:extLst>
                </a:gridCol>
                <a:gridCol w="2322512">
                  <a:extLst>
                    <a:ext uri="{9D8B030D-6E8A-4147-A177-3AD203B41FA5}">
                      <a16:colId xmlns:a16="http://schemas.microsoft.com/office/drawing/2014/main" val="20001"/>
                    </a:ext>
                  </a:extLst>
                </a:gridCol>
                <a:gridCol w="2390775">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706438">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 typeface="Symbol" pitchFamily="18" charset="2"/>
                        <a:buChar char="D"/>
                        <a:tabLst/>
                      </a:pPr>
                      <a:r>
                        <a:rPr kumimoji="0" lang="en-US" altLang="en-US" sz="1800" b="1" i="0" u="none" strike="noStrike" cap="none" normalizeH="0" baseline="0" smtClean="0">
                          <a:ln>
                            <a:noFill/>
                          </a:ln>
                          <a:solidFill>
                            <a:schemeClr val="tx1"/>
                          </a:solidFill>
                          <a:effectLst/>
                          <a:latin typeface="Arial" charset="0"/>
                        </a:rPr>
                        <a:t> Intervention Arm</a:t>
                      </a:r>
                    </a:p>
                    <a:p>
                      <a:pPr marL="0" marR="0" lvl="0" indent="0" algn="ctr" defTabSz="3465513" rtl="0" eaLnBrk="1" fontAlgn="base" latinLnBrk="0" hangingPunct="1">
                        <a:lnSpc>
                          <a:spcPct val="100000"/>
                        </a:lnSpc>
                        <a:spcBef>
                          <a:spcPct val="20000"/>
                        </a:spcBef>
                        <a:spcAft>
                          <a:spcPct val="0"/>
                        </a:spcAft>
                        <a:buClrTx/>
                        <a:buSzTx/>
                        <a:buFont typeface="Symbol" pitchFamily="18" charset="2"/>
                        <a:buNone/>
                        <a:tabLst/>
                      </a:pPr>
                      <a:r>
                        <a:rPr kumimoji="0" lang="en-US" altLang="en-US" sz="1800" b="1" i="0" u="none" strike="noStrike" cap="none" normalizeH="0" baseline="0" smtClean="0">
                          <a:ln>
                            <a:noFill/>
                          </a:ln>
                          <a:solidFill>
                            <a:schemeClr val="tx1"/>
                          </a:solidFill>
                          <a:effectLst/>
                          <a:latin typeface="Arial" charset="0"/>
                        </a:rPr>
                        <a:t>Mean (SE)</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Symbol" panose="05050102010706020507" pitchFamily="18" charset="2"/>
                        </a:rPr>
                        <a:t>D</a:t>
                      </a:r>
                      <a:r>
                        <a:rPr kumimoji="0" lang="en-US" altLang="en-US" sz="1800" b="1" i="0" u="none" strike="noStrike" cap="none" normalizeH="0" baseline="0" dirty="0" smtClean="0">
                          <a:ln>
                            <a:noFill/>
                          </a:ln>
                          <a:solidFill>
                            <a:schemeClr val="tx1"/>
                          </a:solidFill>
                          <a:effectLst/>
                          <a:latin typeface="Arial" charset="0"/>
                        </a:rPr>
                        <a:t> Wait List Control Arm Mean (SE)</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P-</a:t>
                      </a:r>
                    </a:p>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value</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SF-36 Physical Function</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-2.55 (1.07)</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-5.39 (1.01)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.034</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Basic Lower Extremity – LLF</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+0.41 (0.71)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-2.11 (0.67)</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.005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366713">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Adv. Lower Extremity – LLF</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+0.44 (0.60)</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-2.55 (0.61)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.015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Strength Exercise (min/w)</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+22.2 (2.8)</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+0.5 (3.0)</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366713">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Strength Exercise (session/w)</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+1.4 (2.6)</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+0.2 (2.5)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Endurance Exercise (min/w)</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+43.1 (5.7)</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+26.1 (6.3)</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Endur. Exercise (session/w)</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+1.6 (3.9)</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+0.5 (4.1)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.005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7"/>
                  </a:ext>
                </a:extLst>
              </a:tr>
              <a:tr h="366713">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F&amp;V Intake (servings/d)</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+1.48 (0.16)</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+0.15 (0.12)</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8"/>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Saturated Fat Intake (g/d)</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-3.64 (0.61)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-1.19 (0.55)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.002</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9"/>
                  </a:ext>
                </a:extLst>
              </a:tr>
              <a:tr h="366713">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Healthy Eating Index</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+7.1 (0.9)</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+1.4 (0.8)</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0"/>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Weight (kg)</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-2.45 (0.22)</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-1.03 (0.2)</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&lt;.0001</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1"/>
                  </a:ext>
                </a:extLst>
              </a:tr>
              <a:tr h="366713">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BMI </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-0.82 (0.07)</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-0.035 (0.08)</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.0002</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2"/>
                  </a:ext>
                </a:extLst>
              </a:tr>
              <a:tr h="368300">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l"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Quality-of-Life (Total SF-36)</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+0.91 (0.86)</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rPr>
                        <a:t>-2.17 (0.90)</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lgn="l" defTabSz="3465513">
                        <a:spcBef>
                          <a:spcPct val="20000"/>
                        </a:spcBef>
                        <a:defRPr sz="2800">
                          <a:solidFill>
                            <a:schemeClr val="tx1"/>
                          </a:solidFill>
                          <a:latin typeface="Times New Roman" pitchFamily="18" charset="0"/>
                        </a:defRPr>
                      </a:lvl1pPr>
                      <a:lvl2pPr marL="1733550" algn="l" defTabSz="3465513">
                        <a:spcBef>
                          <a:spcPct val="20000"/>
                        </a:spcBef>
                        <a:defRPr sz="2400">
                          <a:solidFill>
                            <a:schemeClr val="tx1"/>
                          </a:solidFill>
                          <a:latin typeface="Times New Roman" pitchFamily="18" charset="0"/>
                        </a:defRPr>
                      </a:lvl2pPr>
                      <a:lvl3pPr marL="3465513" algn="l" defTabSz="3465513">
                        <a:spcBef>
                          <a:spcPct val="20000"/>
                        </a:spcBef>
                        <a:defRPr sz="2000">
                          <a:solidFill>
                            <a:schemeClr val="tx1"/>
                          </a:solidFill>
                          <a:latin typeface="Times New Roman" pitchFamily="18" charset="0"/>
                        </a:defRPr>
                      </a:lvl3pPr>
                      <a:lvl4pPr marL="5197475" algn="l" defTabSz="3465513">
                        <a:spcBef>
                          <a:spcPct val="20000"/>
                        </a:spcBef>
                        <a:defRPr>
                          <a:solidFill>
                            <a:schemeClr val="tx1"/>
                          </a:solidFill>
                          <a:latin typeface="Times New Roman" pitchFamily="18" charset="0"/>
                        </a:defRPr>
                      </a:lvl4pPr>
                      <a:lvl5pPr marL="6932613" algn="l" defTabSz="3465513">
                        <a:spcBef>
                          <a:spcPct val="20000"/>
                        </a:spcBef>
                        <a:defRPr>
                          <a:solidFill>
                            <a:schemeClr val="tx1"/>
                          </a:solidFill>
                          <a:latin typeface="Times New Roman" pitchFamily="18" charset="0"/>
                        </a:defRPr>
                      </a:lvl5pPr>
                      <a:lvl6pPr marL="7389813" defTabSz="3465513" fontAlgn="base">
                        <a:spcBef>
                          <a:spcPct val="20000"/>
                        </a:spcBef>
                        <a:spcAft>
                          <a:spcPct val="0"/>
                        </a:spcAft>
                        <a:defRPr>
                          <a:solidFill>
                            <a:schemeClr val="tx1"/>
                          </a:solidFill>
                          <a:latin typeface="Times New Roman" pitchFamily="18" charset="0"/>
                        </a:defRPr>
                      </a:lvl6pPr>
                      <a:lvl7pPr marL="7847013" defTabSz="3465513" fontAlgn="base">
                        <a:spcBef>
                          <a:spcPct val="20000"/>
                        </a:spcBef>
                        <a:spcAft>
                          <a:spcPct val="0"/>
                        </a:spcAft>
                        <a:defRPr>
                          <a:solidFill>
                            <a:schemeClr val="tx1"/>
                          </a:solidFill>
                          <a:latin typeface="Times New Roman" pitchFamily="18" charset="0"/>
                        </a:defRPr>
                      </a:lvl7pPr>
                      <a:lvl8pPr marL="8304213" defTabSz="3465513" fontAlgn="base">
                        <a:spcBef>
                          <a:spcPct val="20000"/>
                        </a:spcBef>
                        <a:spcAft>
                          <a:spcPct val="0"/>
                        </a:spcAft>
                        <a:defRPr>
                          <a:solidFill>
                            <a:schemeClr val="tx1"/>
                          </a:solidFill>
                          <a:latin typeface="Times New Roman" pitchFamily="18" charset="0"/>
                        </a:defRPr>
                      </a:lvl8pPr>
                      <a:lvl9pPr marL="8761413" defTabSz="3465513" fontAlgn="base">
                        <a:spcBef>
                          <a:spcPct val="20000"/>
                        </a:spcBef>
                        <a:spcAft>
                          <a:spcPct val="0"/>
                        </a:spcAft>
                        <a:defRPr>
                          <a:solidFill>
                            <a:schemeClr val="tx1"/>
                          </a:solidFill>
                          <a:latin typeface="Times New Roman" pitchFamily="18" charset="0"/>
                        </a:defRPr>
                      </a:lvl9pPr>
                    </a:lstStyle>
                    <a:p>
                      <a:pPr marL="0" marR="0" lvl="0" indent="0" algn="ctr" defTabSz="3465513"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rPr>
                        <a:t>.025</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3"/>
                  </a:ext>
                </a:extLst>
              </a:tr>
            </a:tbl>
          </a:graphicData>
        </a:graphic>
      </p:graphicFrame>
      <p:sp>
        <p:nvSpPr>
          <p:cNvPr id="96342" name="Text Box 86"/>
          <p:cNvSpPr txBox="1">
            <a:spLocks noChangeArrowheads="1"/>
          </p:cNvSpPr>
          <p:nvPr/>
        </p:nvSpPr>
        <p:spPr bwMode="auto">
          <a:xfrm>
            <a:off x="3924300" y="60325"/>
            <a:ext cx="2019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a:defRPr/>
            </a:pPr>
            <a:r>
              <a:rPr lang="en-US" altLang="en-US" sz="4000" b="1" dirty="0">
                <a:latin typeface="Arial" charset="0"/>
                <a:cs typeface="+mn-cs"/>
              </a:rPr>
              <a:t>Results</a:t>
            </a:r>
          </a:p>
        </p:txBody>
      </p:sp>
      <p:sp>
        <p:nvSpPr>
          <p:cNvPr id="15440" name="TextBox 1"/>
          <p:cNvSpPr txBox="1">
            <a:spLocks noChangeArrowheads="1"/>
          </p:cNvSpPr>
          <p:nvPr/>
        </p:nvSpPr>
        <p:spPr bwMode="auto">
          <a:xfrm>
            <a:off x="5529263" y="6477000"/>
            <a:ext cx="521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Morey M et al. </a:t>
            </a:r>
            <a:r>
              <a:rPr lang="en-US" altLang="en-US" sz="1400" u="sng"/>
              <a:t>JAMA</a:t>
            </a:r>
            <a:r>
              <a:rPr lang="en-US" altLang="en-US" sz="1400"/>
              <a:t> 301: 1883-91, 2009</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49186719"/>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2668019" y="1041184"/>
            <a:ext cx="8493125" cy="61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itchFamily="34" charset="0"/>
                <a:cs typeface="Arial" pitchFamily="34" charset="0"/>
              </a:defRPr>
            </a:lvl1pPr>
            <a:lvl2pPr marL="742950" indent="-28575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itchFamily="34" charset="0"/>
                <a:cs typeface="Arial" pitchFamily="34" charset="0"/>
              </a:defRPr>
            </a:lvl2pPr>
            <a:lvl3pPr marL="11430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cs typeface="Arial" pitchFamily="34" charset="0"/>
              </a:defRPr>
            </a:lvl3pPr>
            <a:lvl4pPr marL="16002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4pPr>
            <a:lvl5pPr marL="20574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chemeClr val="tx1"/>
                </a:solidFill>
                <a:latin typeface="Arial" pitchFamily="34" charset="0"/>
                <a:cs typeface="Arial" pitchFamily="34" charset="0"/>
              </a:defRPr>
            </a:lvl9pPr>
          </a:lstStyle>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r>
              <a:rPr lang="en-GB" altLang="en-US" sz="1500" b="1" dirty="0" smtClean="0">
                <a:solidFill>
                  <a:srgbClr val="000000"/>
                </a:solidFill>
                <a:ea typeface="msgothic"/>
                <a:cs typeface="msgothic"/>
              </a:rPr>
              <a:t>dietary quality </a:t>
            </a: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r>
              <a:rPr lang="en-GB" altLang="en-US" sz="1500" b="1" dirty="0" smtClean="0">
                <a:solidFill>
                  <a:srgbClr val="000000"/>
                </a:solidFill>
                <a:ea typeface="msgothic"/>
                <a:cs typeface="msgothic"/>
              </a:rPr>
              <a:t>physical activity </a:t>
            </a: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marL="342900" indent="-342900" eaLnBrk="1" hangingPunct="1">
              <a:spcBef>
                <a:spcPct val="0"/>
              </a:spcBef>
              <a:buFontTx/>
              <a:buAutoNum type="alphaUcParenBoth"/>
              <a:defRPr/>
            </a:pPr>
            <a:endParaRPr lang="en-GB" altLang="en-US" sz="1500" b="1" dirty="0" smtClean="0">
              <a:solidFill>
                <a:srgbClr val="000000"/>
              </a:solidFill>
              <a:ea typeface="msgothic"/>
              <a:cs typeface="msgothic"/>
            </a:endParaRPr>
          </a:p>
          <a:p>
            <a:pPr eaLnBrk="1" hangingPunct="1">
              <a:spcBef>
                <a:spcPct val="0"/>
              </a:spcBef>
              <a:buFontTx/>
              <a:buNone/>
              <a:defRPr/>
            </a:pPr>
            <a:r>
              <a:rPr lang="en-GB" altLang="en-US" sz="1500" b="1" dirty="0" smtClean="0">
                <a:solidFill>
                  <a:srgbClr val="000000"/>
                </a:solidFill>
                <a:ea typeface="msgothic"/>
                <a:cs typeface="msgothic"/>
              </a:rPr>
              <a:t>(C) BMI</a:t>
            </a: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endParaRPr lang="en-GB" altLang="en-US" sz="1500" b="1" dirty="0" smtClean="0">
              <a:solidFill>
                <a:srgbClr val="000000"/>
              </a:solidFill>
              <a:ea typeface="msgothic"/>
              <a:cs typeface="msgothic"/>
            </a:endParaRPr>
          </a:p>
          <a:p>
            <a:pPr eaLnBrk="1" hangingPunct="1">
              <a:spcBef>
                <a:spcPct val="0"/>
              </a:spcBef>
              <a:buFontTx/>
              <a:buNone/>
              <a:defRPr/>
            </a:pPr>
            <a:r>
              <a:rPr lang="en-GB" altLang="en-US" sz="1500" b="1" dirty="0" smtClean="0">
                <a:solidFill>
                  <a:srgbClr val="000000"/>
                </a:solidFill>
                <a:ea typeface="msgothic"/>
                <a:cs typeface="msgothic"/>
              </a:rPr>
              <a:t>(D) physical functioning</a:t>
            </a:r>
          </a:p>
        </p:txBody>
      </p:sp>
      <p:pic>
        <p:nvPicPr>
          <p:cNvPr id="1638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391275"/>
            <a:ext cx="2690813"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27038"/>
            <a:ext cx="3276600" cy="639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4"/>
          <p:cNvSpPr txBox="1">
            <a:spLocks noChangeArrowheads="1"/>
          </p:cNvSpPr>
          <p:nvPr/>
        </p:nvSpPr>
        <p:spPr bwMode="auto">
          <a:xfrm>
            <a:off x="6140450" y="6705600"/>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ct val="20000"/>
              </a:spcBef>
              <a:buChar char="•"/>
              <a:tabLst>
                <a:tab pos="723900" algn="l"/>
                <a:tab pos="1447800" algn="l"/>
                <a:tab pos="2171700" algn="l"/>
                <a:tab pos="2895600" algn="l"/>
                <a:tab pos="3619500" algn="l"/>
              </a:tabLst>
              <a:defRPr sz="2400">
                <a:solidFill>
                  <a:schemeClr val="tx1"/>
                </a:solidFill>
                <a:latin typeface="Arial" pitchFamily="34" charset="0"/>
                <a:cs typeface="Arial" pitchFamily="34" charset="0"/>
              </a:defRPr>
            </a:lvl1pPr>
            <a:lvl2pPr marL="742950" indent="-285750" eaLnBrk="0" hangingPunct="0">
              <a:spcBef>
                <a:spcPct val="20000"/>
              </a:spcBef>
              <a:buChar char="–"/>
              <a:tabLst>
                <a:tab pos="723900" algn="l"/>
                <a:tab pos="1447800" algn="l"/>
                <a:tab pos="2171700" algn="l"/>
                <a:tab pos="2895600" algn="l"/>
                <a:tab pos="3619500" algn="l"/>
              </a:tabLst>
              <a:defRPr sz="2000">
                <a:solidFill>
                  <a:schemeClr val="tx1"/>
                </a:solidFill>
                <a:latin typeface="Arial" pitchFamily="34" charset="0"/>
                <a:cs typeface="Arial" pitchFamily="34" charset="0"/>
              </a:defRPr>
            </a:lvl2pPr>
            <a:lvl3pPr marL="1143000" indent="-228600" eaLnBrk="0" hangingPunct="0">
              <a:spcBef>
                <a:spcPct val="20000"/>
              </a:spcBef>
              <a:buChar char="•"/>
              <a:tabLst>
                <a:tab pos="723900" algn="l"/>
                <a:tab pos="1447800" algn="l"/>
                <a:tab pos="2171700" algn="l"/>
                <a:tab pos="2895600" algn="l"/>
                <a:tab pos="3619500" algn="l"/>
              </a:tabLst>
              <a:defRPr>
                <a:solidFill>
                  <a:schemeClr val="tx1"/>
                </a:solidFill>
                <a:latin typeface="Arial" pitchFamily="34" charset="0"/>
                <a:cs typeface="Arial" pitchFamily="34" charset="0"/>
              </a:defRPr>
            </a:lvl3pPr>
            <a:lvl4pPr marL="1600200" indent="-228600" eaLnBrk="0" hangingPunct="0">
              <a:spcBef>
                <a:spcPct val="20000"/>
              </a:spcBef>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4pPr>
            <a:lvl5pPr marL="2057400" indent="-228600" eaLnBrk="0" hangingPunct="0">
              <a:spcBef>
                <a:spcPct val="20000"/>
              </a:spcBef>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tabLst>
                <a:tab pos="723900" algn="l"/>
                <a:tab pos="1447800" algn="l"/>
                <a:tab pos="2171700" algn="l"/>
                <a:tab pos="2895600" algn="l"/>
                <a:tab pos="3619500" algn="l"/>
              </a:tabLst>
              <a:defRPr sz="1600">
                <a:solidFill>
                  <a:schemeClr val="tx1"/>
                </a:solidFill>
                <a:latin typeface="Arial" pitchFamily="34" charset="0"/>
                <a:cs typeface="Arial" pitchFamily="34" charset="0"/>
              </a:defRPr>
            </a:lvl9pPr>
          </a:lstStyle>
          <a:p>
            <a:pPr eaLnBrk="1" hangingPunct="1">
              <a:spcBef>
                <a:spcPct val="0"/>
              </a:spcBef>
              <a:buFontTx/>
              <a:buNone/>
            </a:pPr>
            <a:r>
              <a:rPr lang="en-GB" altLang="en-US" sz="1000" b="1" i="1">
                <a:solidFill>
                  <a:srgbClr val="000000"/>
                </a:solidFill>
                <a:ea typeface="msgothic"/>
                <a:cs typeface="msgothic"/>
              </a:rPr>
              <a:t>Demark-Wahnefried</a:t>
            </a:r>
            <a:r>
              <a:rPr lang="en-GB" altLang="en-US" sz="1100" b="1">
                <a:solidFill>
                  <a:srgbClr val="000000"/>
                </a:solidFill>
                <a:ea typeface="msgothic"/>
                <a:cs typeface="msgothic"/>
              </a:rPr>
              <a:t> et al. JCO 30:2354-61,2012</a:t>
            </a:r>
          </a:p>
        </p:txBody>
      </p:sp>
      <p:sp>
        <p:nvSpPr>
          <p:cNvPr id="16390"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eaLnBrk="0" hangingPunct="0">
              <a:spcBef>
                <a:spcPct val="20000"/>
              </a:spcBef>
              <a:buChar char="•"/>
              <a:tabLst>
                <a:tab pos="723900" algn="l"/>
                <a:tab pos="1447800" algn="l"/>
                <a:tab pos="2171700" algn="l"/>
                <a:tab pos="2895600" algn="l"/>
                <a:tab pos="3619500" algn="l"/>
                <a:tab pos="4343400" algn="l"/>
                <a:tab pos="5067300" algn="l"/>
              </a:tabLst>
              <a:defRPr sz="2400">
                <a:solidFill>
                  <a:schemeClr val="tx1"/>
                </a:solidFill>
                <a:latin typeface="Arial" pitchFamily="34" charset="0"/>
                <a:cs typeface="Arial" pitchFamily="34" charset="0"/>
              </a:defRPr>
            </a:lvl1pPr>
            <a:lvl2pPr marL="742950" indent="-285750" eaLnBrk="0" hangingPunct="0">
              <a:spcBef>
                <a:spcPct val="20000"/>
              </a:spcBef>
              <a:buChar char="–"/>
              <a:tabLst>
                <a:tab pos="723900" algn="l"/>
                <a:tab pos="1447800" algn="l"/>
                <a:tab pos="2171700" algn="l"/>
                <a:tab pos="2895600" algn="l"/>
                <a:tab pos="3619500" algn="l"/>
                <a:tab pos="4343400" algn="l"/>
                <a:tab pos="5067300" algn="l"/>
              </a:tabLst>
              <a:defRPr sz="2000">
                <a:solidFill>
                  <a:schemeClr val="tx1"/>
                </a:solidFill>
                <a:latin typeface="Arial" pitchFamily="34" charset="0"/>
                <a:cs typeface="Arial" pitchFamily="34" charset="0"/>
              </a:defRPr>
            </a:lvl2pPr>
            <a:lvl3pPr marL="1143000" indent="-228600" eaLnBrk="0" hangingPunct="0">
              <a:spcBef>
                <a:spcPct val="20000"/>
              </a:spcBef>
              <a:buChar char="•"/>
              <a:tabLst>
                <a:tab pos="723900" algn="l"/>
                <a:tab pos="1447800" algn="l"/>
                <a:tab pos="2171700" algn="l"/>
                <a:tab pos="2895600" algn="l"/>
                <a:tab pos="3619500" algn="l"/>
                <a:tab pos="4343400" algn="l"/>
                <a:tab pos="5067300" algn="l"/>
              </a:tabLst>
              <a:defRPr>
                <a:solidFill>
                  <a:schemeClr val="tx1"/>
                </a:solidFill>
                <a:latin typeface="Arial" pitchFamily="34" charset="0"/>
                <a:cs typeface="Arial" pitchFamily="34" charset="0"/>
              </a:defRPr>
            </a:lvl3pPr>
            <a:lvl4pPr marL="1600200" indent="-228600" eaLnBrk="0" hangingPunct="0">
              <a:spcBef>
                <a:spcPct val="20000"/>
              </a:spcBef>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4pPr>
            <a:lvl5pPr marL="2057400" indent="-228600" eaLnBrk="0" hangingPunct="0">
              <a:spcBef>
                <a:spcPct val="20000"/>
              </a:spcBef>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1600">
                <a:solidFill>
                  <a:schemeClr val="tx1"/>
                </a:solidFill>
                <a:latin typeface="Arial" pitchFamily="34" charset="0"/>
                <a:cs typeface="Arial" pitchFamily="34" charset="0"/>
              </a:defRPr>
            </a:lvl9pPr>
          </a:lstStyle>
          <a:p>
            <a:pPr eaLnBrk="1" hangingPunct="1">
              <a:spcBef>
                <a:spcPct val="0"/>
              </a:spcBef>
              <a:buFontTx/>
              <a:buNone/>
            </a:pPr>
            <a:r>
              <a:rPr lang="en-GB" altLang="en-US" sz="900">
                <a:solidFill>
                  <a:srgbClr val="000000"/>
                </a:solidFill>
                <a:ea typeface="msgothic"/>
                <a:cs typeface="msgothic"/>
              </a:rPr>
              <a:t>©2012 by American Society of Clinical Oncology</a:t>
            </a:r>
          </a:p>
        </p:txBody>
      </p:sp>
      <p:sp>
        <p:nvSpPr>
          <p:cNvPr id="16391" name="TextBox 1"/>
          <p:cNvSpPr txBox="1">
            <a:spLocks noChangeArrowheads="1"/>
          </p:cNvSpPr>
          <p:nvPr/>
        </p:nvSpPr>
        <p:spPr bwMode="auto">
          <a:xfrm>
            <a:off x="6035571" y="2404408"/>
            <a:ext cx="32608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b="1" dirty="0" smtClean="0">
                <a:solidFill>
                  <a:srgbClr val="000000"/>
                </a:solidFill>
                <a:ea typeface="msgothic"/>
                <a:cs typeface="msgothic"/>
              </a:rPr>
              <a:t>Baseline to 2-year </a:t>
            </a:r>
          </a:p>
          <a:p>
            <a:r>
              <a:rPr lang="en-GB" altLang="en-US" b="1" dirty="0" smtClean="0">
                <a:solidFill>
                  <a:srgbClr val="000000"/>
                </a:solidFill>
                <a:ea typeface="msgothic"/>
                <a:cs typeface="msgothic"/>
              </a:rPr>
              <a:t>changes </a:t>
            </a:r>
            <a:r>
              <a:rPr lang="en-GB" altLang="en-US" b="1" dirty="0">
                <a:solidFill>
                  <a:srgbClr val="000000"/>
                </a:solidFill>
                <a:ea typeface="msgothic"/>
                <a:cs typeface="msgothic"/>
              </a:rPr>
              <a:t>in the </a:t>
            </a:r>
            <a:endParaRPr lang="en-GB" altLang="en-US" b="1" dirty="0" smtClean="0">
              <a:solidFill>
                <a:srgbClr val="000000"/>
              </a:solidFill>
              <a:ea typeface="msgothic"/>
              <a:cs typeface="msgothic"/>
            </a:endParaRPr>
          </a:p>
          <a:p>
            <a:r>
              <a:rPr lang="en-GB" altLang="en-US" b="1" dirty="0" smtClean="0">
                <a:solidFill>
                  <a:srgbClr val="000000"/>
                </a:solidFill>
                <a:ea typeface="msgothic"/>
                <a:cs typeface="msgothic"/>
              </a:rPr>
              <a:t>immediate- vs. </a:t>
            </a:r>
          </a:p>
          <a:p>
            <a:r>
              <a:rPr lang="en-GB" altLang="en-US" b="1" dirty="0">
                <a:solidFill>
                  <a:srgbClr val="000000"/>
                </a:solidFill>
                <a:ea typeface="msgothic"/>
                <a:cs typeface="msgothic"/>
              </a:rPr>
              <a:t>d</a:t>
            </a:r>
            <a:r>
              <a:rPr lang="en-GB" altLang="en-US" b="1" dirty="0" smtClean="0">
                <a:solidFill>
                  <a:srgbClr val="000000"/>
                </a:solidFill>
                <a:ea typeface="msgothic"/>
                <a:cs typeface="msgothic"/>
              </a:rPr>
              <a:t>elayed intervention </a:t>
            </a:r>
          </a:p>
          <a:p>
            <a:r>
              <a:rPr lang="en-GB" altLang="en-US" b="1" dirty="0" smtClean="0">
                <a:solidFill>
                  <a:srgbClr val="000000"/>
                </a:solidFill>
                <a:ea typeface="msgothic"/>
                <a:cs typeface="msgothic"/>
              </a:rPr>
              <a:t>arms </a:t>
            </a:r>
            <a:endParaRPr lang="en-GB" altLang="en-US" b="1" dirty="0">
              <a:solidFill>
                <a:srgbClr val="000000"/>
              </a:solidFill>
              <a:ea typeface="msgothic"/>
              <a:cs typeface="msgothic"/>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76215410"/>
      </p:ext>
    </p:extLst>
  </p:cSld>
  <p:clrMapOvr>
    <a:masterClrMapping/>
  </p:clrMapOvr>
  <p:transition spd="med" advTm="332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58015"/>
            <a:ext cx="7886700" cy="1325563"/>
          </a:xfrm>
        </p:spPr>
        <p:txBody>
          <a:bodyPr>
            <a:normAutofit fontScale="90000"/>
          </a:bodyPr>
          <a:lstStyle/>
          <a:p>
            <a:pPr algn="ctr"/>
            <a:r>
              <a:rPr lang="en-US" sz="6600" b="1" dirty="0" smtClean="0"/>
              <a:t>What is the median age of a cancer diagnosis?</a:t>
            </a:r>
            <a:endParaRPr lang="en-US" sz="6600" b="1" dirty="0"/>
          </a:p>
        </p:txBody>
      </p:sp>
      <p:sp>
        <p:nvSpPr>
          <p:cNvPr id="3" name="Rectangle 2"/>
          <p:cNvSpPr/>
          <p:nvPr/>
        </p:nvSpPr>
        <p:spPr>
          <a:xfrm>
            <a:off x="2682240" y="3402772"/>
            <a:ext cx="399723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chemeClr val="accent4"/>
                </a:solidFill>
              </a:rPr>
              <a:t>66 years</a:t>
            </a:r>
            <a:endParaRPr lang="en-US" sz="8000" b="1" cap="none" spc="0" dirty="0">
              <a:ln/>
              <a:solidFill>
                <a:schemeClr val="accent4"/>
              </a:solidFill>
              <a:effectLst/>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982378621"/>
      </p:ext>
    </p:extLst>
  </p:cSld>
  <p:clrMapOvr>
    <a:masterClrMapping/>
  </p:clrMapOvr>
  <mc:AlternateContent xmlns:mc="http://schemas.openxmlformats.org/markup-compatibility/2006" xmlns:p14="http://schemas.microsoft.com/office/powerpoint/2010/main">
    <mc:Choice Requires="p14">
      <p:transition spd="slow" p14:dur="2000" advTm="19212"/>
    </mc:Choice>
    <mc:Fallback xmlns="">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143061" y="413877"/>
            <a:ext cx="2650561" cy="1405301"/>
          </a:xfrm>
          <a:prstGeom prst="rect">
            <a:avLst/>
          </a:prstGeom>
          <a:ln>
            <a:solidFill>
              <a:schemeClr val="tx1"/>
            </a:solidFill>
          </a:ln>
        </p:spPr>
      </p:pic>
      <p:grpSp>
        <p:nvGrpSpPr>
          <p:cNvPr id="10" name="Group 9"/>
          <p:cNvGrpSpPr/>
          <p:nvPr/>
        </p:nvGrpSpPr>
        <p:grpSpPr>
          <a:xfrm>
            <a:off x="335051" y="472577"/>
            <a:ext cx="2523652" cy="1346601"/>
            <a:chOff x="399559" y="4634454"/>
            <a:chExt cx="3867641" cy="2029182"/>
          </a:xfrm>
        </p:grpSpPr>
        <p:pic>
          <p:nvPicPr>
            <p:cNvPr id="11" name="Picture 10"/>
            <p:cNvPicPr>
              <a:picLocks noChangeAspect="1"/>
            </p:cNvPicPr>
            <p:nvPr/>
          </p:nvPicPr>
          <p:blipFill>
            <a:blip r:embed="rId5"/>
            <a:stretch>
              <a:fillRect/>
            </a:stretch>
          </p:blipFill>
          <p:spPr>
            <a:xfrm>
              <a:off x="399559" y="4634454"/>
              <a:ext cx="2407141" cy="2029182"/>
            </a:xfrm>
            <a:prstGeom prst="rect">
              <a:avLst/>
            </a:prstGeom>
            <a:ln>
              <a:solidFill>
                <a:schemeClr val="tx1"/>
              </a:solidFill>
            </a:ln>
          </p:spPr>
        </p:pic>
        <p:pic>
          <p:nvPicPr>
            <p:cNvPr id="12" name="Picture 12" descr="pam"/>
            <p:cNvPicPr>
              <a:picLocks noChangeAspect="1" noChangeArrowheads="1"/>
            </p:cNvPicPr>
            <p:nvPr/>
          </p:nvPicPr>
          <p:blipFill>
            <a:blip r:embed="rId6" cstate="print"/>
            <a:srcRect/>
            <a:stretch>
              <a:fillRect/>
            </a:stretch>
          </p:blipFill>
          <p:spPr bwMode="auto">
            <a:xfrm>
              <a:off x="2924175" y="4660900"/>
              <a:ext cx="1343025" cy="1981200"/>
            </a:xfrm>
            <a:prstGeom prst="rect">
              <a:avLst/>
            </a:prstGeom>
            <a:noFill/>
            <a:ln w="22225">
              <a:solidFill>
                <a:schemeClr val="tx1"/>
              </a:solidFill>
              <a:miter lim="800000"/>
              <a:headEnd/>
              <a:tailEnd/>
            </a:ln>
          </p:spPr>
        </p:pic>
      </p:grpSp>
      <p:graphicFrame>
        <p:nvGraphicFramePr>
          <p:cNvPr id="2" name="Diagram 1"/>
          <p:cNvGraphicFramePr/>
          <p:nvPr>
            <p:extLst/>
          </p:nvPr>
        </p:nvGraphicFramePr>
        <p:xfrm>
          <a:off x="335050" y="1918897"/>
          <a:ext cx="8568318" cy="33364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8812" y="413877"/>
            <a:ext cx="3064012" cy="1394861"/>
          </a:xfrm>
          <a:prstGeom prst="rect">
            <a:avLst/>
          </a:prstGeom>
          <a:ln>
            <a:solidFill>
              <a:schemeClr val="tx1"/>
            </a:solidFill>
          </a:ln>
        </p:spPr>
      </p:pic>
      <p:sp>
        <p:nvSpPr>
          <p:cNvPr id="3" name="TextBox 2"/>
          <p:cNvSpPr txBox="1"/>
          <p:nvPr/>
        </p:nvSpPr>
        <p:spPr>
          <a:xfrm flipH="1">
            <a:off x="4304872" y="5005136"/>
            <a:ext cx="4715840" cy="1754326"/>
          </a:xfrm>
          <a:prstGeom prst="rect">
            <a:avLst/>
          </a:prstGeom>
          <a:solidFill>
            <a:srgbClr val="FFFFCC"/>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smtClean="0"/>
              <a:t>Understanding of ordering of caloric restriction and exercise (aerobic, resistance &amp; balance)</a:t>
            </a:r>
          </a:p>
          <a:p>
            <a:pPr marL="285750" indent="-285750">
              <a:buFont typeface="Arial" panose="020B0604020202020204" pitchFamily="34" charset="0"/>
              <a:buChar char="•"/>
            </a:pPr>
            <a:r>
              <a:rPr lang="en-US" dirty="0" smtClean="0"/>
              <a:t>Impact on physical function &amp; performance</a:t>
            </a:r>
          </a:p>
          <a:p>
            <a:pPr marL="285750" indent="-285750">
              <a:buFont typeface="Arial" panose="020B0604020202020204" pitchFamily="34" charset="0"/>
              <a:buChar char="•"/>
            </a:pPr>
            <a:r>
              <a:rPr lang="en-US" dirty="0" smtClean="0"/>
              <a:t>Impact on muscle mass D3 </a:t>
            </a:r>
            <a:r>
              <a:rPr lang="en-US" dirty="0" err="1" smtClean="0"/>
              <a:t>creatine</a:t>
            </a:r>
            <a:r>
              <a:rPr lang="en-US" dirty="0" smtClean="0"/>
              <a:t> and biomarkers</a:t>
            </a:r>
          </a:p>
        </p:txBody>
      </p:sp>
      <p:sp>
        <p:nvSpPr>
          <p:cNvPr id="18" name="TextBox 17"/>
          <p:cNvSpPr txBox="1"/>
          <p:nvPr/>
        </p:nvSpPr>
        <p:spPr>
          <a:xfrm flipH="1">
            <a:off x="110302" y="5013700"/>
            <a:ext cx="3422296" cy="1200329"/>
          </a:xfrm>
          <a:prstGeom prst="rect">
            <a:avLst/>
          </a:prstGeom>
          <a:solidFill>
            <a:srgbClr val="FFFFCC"/>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smtClean="0"/>
              <a:t>Understanding of combined effects of caloric restriction and exercise (aerobic &amp; resistance) on physical function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83636468"/>
      </p:ext>
    </p:extLst>
  </p:cSld>
  <p:clrMapOvr>
    <a:masterClrMapping/>
  </p:clrMapOvr>
  <mc:AlternateContent xmlns:mc="http://schemas.openxmlformats.org/markup-compatibility/2006" xmlns:p14="http://schemas.microsoft.com/office/powerpoint/2010/main">
    <mc:Choice Requires="p14">
      <p:transition spd="slow" p14:dur="2000" advTm="51226"/>
    </mc:Choice>
    <mc:Fallback xmlns="">
      <p:transition spd="slow" advTm="5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271" y="748572"/>
            <a:ext cx="7886700" cy="1325563"/>
          </a:xfrm>
        </p:spPr>
        <p:txBody>
          <a:bodyPr/>
          <a:lstStyle/>
          <a:p>
            <a:pPr algn="ctr"/>
            <a:r>
              <a:rPr lang="en-US" b="1" dirty="0" smtClean="0"/>
              <a:t>Conclusions</a:t>
            </a:r>
            <a:endParaRPr lang="en-US" b="1" dirty="0"/>
          </a:p>
        </p:txBody>
      </p:sp>
      <p:sp>
        <p:nvSpPr>
          <p:cNvPr id="5" name="Content Placeholder 4"/>
          <p:cNvSpPr>
            <a:spLocks noGrp="1"/>
          </p:cNvSpPr>
          <p:nvPr>
            <p:ph idx="1"/>
          </p:nvPr>
        </p:nvSpPr>
        <p:spPr>
          <a:xfrm>
            <a:off x="308471" y="3090272"/>
            <a:ext cx="8460786" cy="4351338"/>
          </a:xfrm>
        </p:spPr>
        <p:txBody>
          <a:bodyPr>
            <a:normAutofit/>
          </a:bodyPr>
          <a:lstStyle/>
          <a:p>
            <a:r>
              <a:rPr lang="en-US" dirty="0" smtClean="0"/>
              <a:t>There are several considerations in delivering programs to older cancer survivors</a:t>
            </a:r>
          </a:p>
          <a:p>
            <a:pPr marL="0" indent="0">
              <a:buNone/>
            </a:pPr>
            <a:endParaRPr lang="en-US" sz="800" dirty="0" smtClean="0"/>
          </a:p>
          <a:p>
            <a:r>
              <a:rPr lang="en-US" dirty="0" smtClean="0"/>
              <a:t>Programs must address the health risks in these populations: e.g., frailty, </a:t>
            </a:r>
            <a:r>
              <a:rPr lang="en-US" dirty="0" err="1" smtClean="0"/>
              <a:t>sarcopenia</a:t>
            </a:r>
            <a:endParaRPr lang="en-US" dirty="0" smtClean="0"/>
          </a:p>
          <a:p>
            <a:pPr marL="0" indent="0">
              <a:buNone/>
            </a:pPr>
            <a:endParaRPr lang="en-US" sz="800" dirty="0" smtClean="0"/>
          </a:p>
          <a:p>
            <a:r>
              <a:rPr lang="en-US" dirty="0" smtClean="0"/>
              <a:t>Programs also need to overcome well-known barriers: distance, literacy, functional deficits, and address preferences to optimally engage.</a:t>
            </a:r>
            <a:endParaRPr lang="en-US" dirty="0"/>
          </a:p>
        </p:txBody>
      </p:sp>
      <p:sp>
        <p:nvSpPr>
          <p:cNvPr id="6" name="AutoShape 2" descr="Image result for child cancer survivo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346481" y="159391"/>
            <a:ext cx="4065234" cy="287024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2079017"/>
      </p:ext>
    </p:extLst>
  </p:cSld>
  <p:clrMapOvr>
    <a:masterClrMapping/>
  </p:clrMapOvr>
  <mc:AlternateContent xmlns:mc="http://schemas.openxmlformats.org/markup-compatibility/2006" xmlns:p14="http://schemas.microsoft.com/office/powerpoint/2010/main">
    <mc:Choice Requires="p14">
      <p:transition spd="slow" p14:dur="2000" advTm="51150"/>
    </mc:Choice>
    <mc:Fallback xmlns="">
      <p:transition spd="slow" advTm="5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133349"/>
            <a:ext cx="7772400" cy="857251"/>
          </a:xfrm>
        </p:spPr>
        <p:txBody>
          <a:bodyPr/>
          <a:lstStyle/>
          <a:p>
            <a:r>
              <a:rPr lang="en-US" altLang="en-US" dirty="0" smtClean="0">
                <a:solidFill>
                  <a:schemeClr val="tx1"/>
                </a:solidFill>
                <a:latin typeface="Arial" panose="020B0604020202020204" pitchFamily="34" charset="0"/>
              </a:rPr>
              <a:t>Acknowledgements                                                                                                                                                                                                                                                                                                                                                                                                                                                                                                                                                                                                                                                                                                                                                                                                                                                                                                                                                                                                                                                                                                                                                                                                                                                                                                                                                                                                                                                                                                                                                                                                                                                                                                                                                                                                                                                                                                                                                                                                                                                                                                                                                                                                                                                                                                                                                                                                                                                                                                                                                                                                                                                                                                                                                                                                                                                                                                                                                                                                                                                                                                                                                                                                                                                                                                                                                                                                                                                                                                                                                                                                                                                                                                                                                                                                                                                                                                                                                                                                                                                                                                                                                                                                                                                                                                                                                                                                                                                                                                                                                                                                                                                                                                                                                                                                                                                                                                                                                                                                                                                                                                                                                                                                                                                                                                                                                                                                                                                                                                                                                                                                                                                                                                                                                                                                                                                                                                                                                                                                                                                                                                                                                                                                                                                                                                                                                                                                                                                                                                                                                                                                                                                                                                                                                                                                                                                                                                                                                                                                                                                                                                                                                                                                                                                                                                                                                                                                                                                                                                                                                                                                                                                                                                                                                                                                                                                                                                                                                                                                                                                                                                                                                                                                                                                                                                                                                                                                                                                                                                                                                                                                                                                                                                                                                                                                                                                                                                                                                                                                                                                                                                                                                                                                                                                                                                                                                                                                                                                                                                                                                                                                                                                                                                                                                                                                                                                                                                                                                                                                                                                                                                                                                                                                                                                                                                                                                                                                                                                                                                                                                                                                                                                                                                                                                                                                                                                                                                                                                                                                                                                                                                                                                                                                                                                                                                                                                                                                                                                                                                                                                                                                                                                                                                                                                                                                                                                                                                                                                                                                                                                                                                                                                                                                                                                                                                                                                                                                                                                                                                                                                                                                                                                                                                                                                                                                                                                                                                                                                                                                                                                                                                                                                                                                                                                                                                                                                                                                                                                                                                                                                                                                                                                                                                                                                                                                                                                                                                                                                                                                                                                                                                                                                                                                                                                                                                                                                                                                                                                                                                                                                                                                                                                                                                                                                                                                                                                                                                                                                                                                                                                                                                                                                                                                                                                                                                                                                                                                                                                                                                                                                                                                                                                                                                                                                                                                                                                                                                                                                                                                                                                                                                                                                                                                                                                                                                                                                                                                                                                                                                                                                                                                                                                                                                                                                                                                                                                                                                                                                                                                                                                                                                                                                                                                                                                                                                                                                                                                                                                                                                                                                                                                                                                                                                                                                                                                                                                                                                                                                                                                                                                                                                                                                                                                                                                                                                                                                                                                                                                                                                                                                                                                                                                                                                                                                                                                                                                                                                                                                                                                                                                                                                                                                                                                                                                                                                                                                                                                                                                                                                                                                                                                                                                                                                                                                                                                                                                                                                                                                                                                                                                                                                                                                                                                                                                                                                                                                                                                                                                                                                                                                                                                                                                                                                                                                                                                                                                                                                                                                                                                                                                                                                                                                                                                                                                                                                                                                                                                                                                                                                                                                                                                                                                                                                                                                                                                                                                                                                                                                                                                                                                                                                                                                                                                                                                                                                                                                                                                                                                                                                                                                                                                                                                                                                                                                                                                                                                                                                                                                                                                                                                                                                                                                                                                                                                                                                                                                                                                                                                                                                                                                                                                                                                                                                                                                                                                                                                                                                                                                                                                                                                                                                                                                                                                                                                                                                                                                                                                                                                                                                                                                                                                                                                                                                                                                                                                                                                                                                                                                                                                                                                                                                                                                                                                                                                                                                                                                                                                                                                                                                                                                                                                                                                                                                                                                                                                                                                                                                                                                                                                                                                                                                                                                                                                                                                                                                                                                                                                                                                                                                                                                                                                                                                                                                                                                                                                                                                                                                                                                                                                                                                                                                                                                                                                                                                                                                                                                                                                                                                                                                                                                                                                                                                                                                                                                                                                                                                                                                                                                                                                                                                                                                                                                                                                                                                                                                                                                                                                                                                                                                                                                                                                                                                                                                                                                                                                                                                                                                                                                                                                                                                                                                                                                                                                                                                                                                                                                                                                                                                                                                                                                                                                                                                                                                                                                                                                                                                                                                                                                                                                                                                                                                                                                                                                                                                                                                                                                                                                                                                                                                                                                                                                                                                                                                                                                                                                                                                                                                                                                                                                                                                                                                                                                                                                                                                                                                                                                                                                                                                                                                                                                                                                                                                                                                                                                                                                                                                                                                                                                                                                                                                                                                                                                                                                                                                                                                                                                                                                                                                                                                                                                                                                                                                                                                                                                                                                                                                                                                                                                                                                                                                                                                                                                                                                                                                                                                                                                                                                                                                                                                                                                                                                                                                                                                                                                                                                                                                                                                                                                                                                                                                                                                                                                                                                                                                                                                                                                                                                                                                                                                                                                                                                                                                                                                                                                                                                                                                                                                                                                                                                                                                                                                                                                                                                                                                                                                                                                                                                                                                                                                                                                                                                                                                                                                                                                                                                                                                                                                                                                                                                                                                                                                                                                                                                                                                                                                                                                                                                                                                                                                                                                                                                                                                                                                                                                                                                                                                                                                                                                                                                                                                                                                                                                                                                                                                                                                                                                                                                                                                                                                                                                                                                                                                                                                                                                                                                                                                                                                                                                                                                                                                                                                                                                                                                                                                                                                                                                                                                                                                                                                                                                                                                                                                                                                                                                                                                                                                                                                                                                                                                                                                                                                                                                                                                                                                                                                                                                                                                                                                                                                                                                                                                                                                                                                                                                                                                                                                                                                                                                                                                                                                                                                                                                                                                                                                                                                                                                                                                                                                                                                                                                                                                                                                                                                                                                                                                                                                                                                                                                                                                                                                                                                                                                                                                                                                                                                                                                                                                                                                                                                                                                                                                                                                                                                                                                                                                                                                                                                                                                                                                                                                                                                                                                                                                                                                                                                                                                                                                                                                                                                                                                                                                                                                                                                                                                                                                                                                                                                                                                                                                                                                                                                                                                                                                                                                                                                                                                                                                                                                                                                                                                                                                                                                                                                                                                                                                                                                                                                                                                                                                                                                                                                                                                                                                                                                                                                                                                                                                                                                                                                                                                                                                                                                                                                                                                                                                                                                                                                                                                                                                                                                                                                                                                                                                                                                                                                                                                                                                                                                                                                                                                                                                                                                                                                                                                                                                                                                                                                                                                                                                                                                                                                                                                                                                                                                                                                                                                                                                                                                                                                                                                                                                                                                                                                                                                                                                                                                                                                                                                                                                                                                                                                                                                                                                                                                                                                                                                                                                                                                                                                                                                                                                                                                                                                                                                                                                                                                                                                                                                                                                                                                                                                                                                                                                                                                                                                                                                                                                                                                                                                                                                                                                                                                                                                                                                                                                                                                                                                                                                                                                                                                                                                                                                                                                                                                                                                                                                                                                                                                                                                                                                                                                                                                                                                                                                                                                                                                                                                                                                                                                                                                                                                                                                                                                                                                                                                                                                                                                                                                                                                                                                                                                                                                                                                                                                                                                                                                                                                                                                                                                                                                                                                                                                                                                                                                                                                                                                                                                                                                                                                                                                                                                                                                                                                                                                                                                                                                                                                                                                                                                                                                                                                                                                                                                                                                                                                                                                                                                                                                                                                                                                                                                                                                                                                                                                                                                                                                                                                                                                                                                                                                                                                                                                                                                                                                                                                                                                                                                                                                                                                                                                                                                                                                                                                                                                                                                                                                                                                                                                                                                                                                                                                                                                                                                                                                                                                                                                                                                                                                                                                                                                                                                                                                                                                                                                                                                                                                                                                                                                                                                                                                                                                                                                                                                                                                                                                                                                                                                                                                                                                                                                                                                                                                                                                                                                                                                                                                                                                                                                                                                                                                                                                                                                                                                                                                                                                                                                                                                                                                                                                                                                                                                                                                                                                                                                                                                                                                                                                                                                                                                                                                                                                                                                                                                                                                                                                                                                                                                                                                                                                                                                                                                                                                                                                                                                                                                                                                                                                                                                                                                                                                                                                                                                                                                                                                                                                                                                                                                                                                                                                                                                                                                                                                                                                                                                                                                                                                                                                                                                                                                                                                                                                                                                                                                                                                                                                                                                                                                                                                                                                                                                                                                                                                                                                                                                                                                                                                                                                                                                                                                                                                                                                                                                                                                                                                                                                                                                                                                                                                                                                                                                                                                                                                                                                                                                                                                                                                                                                                                                                                                                                                                                                                                                                                                                                                                                                                                                                                                                                                                                                                                                                                                                                                                                                                                                                                                                                                                                                                                                                                                                                                                                                                                                                                                                                                                                                                                                                                                                                                                                                                                                                                                                                                                                                                                                                                                                                                                                                                                                                                                                                                                                                                                                                                                                                                                                                                                                                                                                                                                                                                                                                                                                                                                                                                                                                                                                                                                                                                                                                                                                                                                                                                                                                                                                                                                                                                                                                                                                                                                                                                                                                                                                                                                                                                                                                                                                                                                                                                                                                                                                                                                                                                                                                                                                                                                                                                                                                                                                                                                                                                                                                                                                                                                                                                                                                                                                                                                                                                                                                                                                                                                                                                                                                                                                                                                                                                                                                                                                                                                                                                                                                                                                                                                                                                                                                                                                                                                                                                                                                                                                                                                                                                                                                                                                                                                                                                                                                                                                                                                                                                                                                                                                                                                                                                                                                                                                                                                                                                                                                                                                                                                                                                                                                                                                                                                                                                                                                                                                                                                                                                                                                                                                                                                                                                                                                                                                                                                                                                                                                                                                                                                                                                                                                                                                                                                                                                                                                                                                                                                                                                                                                                                                                                                                                                                                                                                                                                                                                                                                                                                                                                                                                                                                                                                                                                                                                                                                                                                                                                                                                                                                                                                                                                                                                                                                                                                                                                                                                                                                                                                                                                                                                                                                                                                                                                                                                                                                                                                                                                                                                                                                                                                                                                                                                                                                                                                                                                                                                                                                                                                                                                                                                                                                                                                                                                                                                                                                                                                                                                                                                                                                                                                                                                                                                                                                                                                                                                                                                                                                                                                                                                                                                                                                                                                                                                                                                                                                                                                                                                                                                                                                                                                                                                                                                                                                                                                                                                                                                                                                                                                                                                                                                                                                                                                                                                                                                                                                                                                                                                                                                                                                                                                                                                                                                                                                                                                                                                                                                                                                                                                                                                                                                                                                                                                                                                                                                                                                                                                                                                                                                                                                                                                                                                                                                                                                                                                                                                                                                                                                                                                                                                                                                                                                                                                                                                                                                                                                                                                                                                                                                                                                                                                                                                                                                                                                                                                                                                                                                                                                                                                                                                                                                                                                                                                                                                                                                                                                                                                                                                                                                                                                                                                                                                                                                                                                                                                                                                                                                                                                                                                                                                                                                                                                                                                                                                                                                                                                                                                                                                                                                                                                                                                                                                                                                                                                                                                                                                                                                                                                                                                                                                                                                                                                                                                                                                                                                                                                                                                                                                                                  </a:t>
            </a:r>
          </a:p>
        </p:txBody>
      </p:sp>
      <p:sp>
        <p:nvSpPr>
          <p:cNvPr id="29699" name="Content Placeholder 2"/>
          <p:cNvSpPr>
            <a:spLocks noGrp="1"/>
          </p:cNvSpPr>
          <p:nvPr>
            <p:ph idx="1"/>
          </p:nvPr>
        </p:nvSpPr>
        <p:spPr>
          <a:xfrm>
            <a:off x="570272" y="5151121"/>
            <a:ext cx="7908568" cy="533400"/>
          </a:xfrm>
        </p:spPr>
        <p:txBody>
          <a:bodyPr/>
          <a:lstStyle/>
          <a:p>
            <a:pPr marL="0" indent="0">
              <a:buNone/>
            </a:pPr>
            <a:r>
              <a:rPr lang="en-US" altLang="en-US" sz="1800" u="sng" dirty="0" smtClean="0">
                <a:latin typeface="Arial" panose="020B0604020202020204" pitchFamily="34" charset="0"/>
                <a:cs typeface="Arial" panose="020B0604020202020204" pitchFamily="34" charset="0"/>
              </a:rPr>
              <a:t>Thanks </a:t>
            </a:r>
            <a:r>
              <a:rPr lang="en-US" altLang="en-US" sz="1800" u="sng" dirty="0">
                <a:latin typeface="Arial" panose="020B0604020202020204" pitchFamily="34" charset="0"/>
                <a:cs typeface="Arial" panose="020B0604020202020204" pitchFamily="34" charset="0"/>
              </a:rPr>
              <a:t>to All of the Cancer Survivors who Participated in this Research</a:t>
            </a:r>
          </a:p>
        </p:txBody>
      </p:sp>
      <p:sp>
        <p:nvSpPr>
          <p:cNvPr id="29700" name="Rectangle 4"/>
          <p:cNvSpPr>
            <a:spLocks noChangeArrowheads="1"/>
          </p:cNvSpPr>
          <p:nvPr/>
        </p:nvSpPr>
        <p:spPr bwMode="auto">
          <a:xfrm>
            <a:off x="3287675" y="1210733"/>
            <a:ext cx="396459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buFontTx/>
              <a:buNone/>
            </a:pPr>
            <a:endParaRPr lang="en-US" altLang="en-US" sz="1500" dirty="0" smtClean="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p:txBody>
      </p:sp>
      <p:sp>
        <p:nvSpPr>
          <p:cNvPr id="29701" name="Rectangle 5"/>
          <p:cNvSpPr>
            <a:spLocks noChangeArrowheads="1"/>
          </p:cNvSpPr>
          <p:nvPr/>
        </p:nvSpPr>
        <p:spPr bwMode="auto">
          <a:xfrm>
            <a:off x="5997576" y="2095501"/>
            <a:ext cx="3167063"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buFontTx/>
              <a:buNone/>
            </a:pPr>
            <a:endParaRPr lang="en-US" altLang="en-US" sz="1500" dirty="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a:p>
            <a:pPr eaLnBrk="1" hangingPunct="1">
              <a:buFontTx/>
              <a:buNone/>
            </a:pPr>
            <a:endParaRPr lang="en-US" altLang="en-US" sz="1500" dirty="0">
              <a:latin typeface="Arial" panose="020B0604020202020204" pitchFamily="34" charset="0"/>
              <a:cs typeface="Times New Roman" panose="02020603050405020304" pitchFamily="18" charset="0"/>
            </a:endParaRPr>
          </a:p>
        </p:txBody>
      </p:sp>
      <p:sp>
        <p:nvSpPr>
          <p:cNvPr id="29702" name="TextBox 3"/>
          <p:cNvSpPr txBox="1">
            <a:spLocks noChangeArrowheads="1"/>
          </p:cNvSpPr>
          <p:nvPr/>
        </p:nvSpPr>
        <p:spPr bwMode="auto">
          <a:xfrm>
            <a:off x="3844338" y="1210735"/>
            <a:ext cx="538407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05000"/>
              </a:lnSpc>
              <a:spcBef>
                <a:spcPct val="20000"/>
              </a:spcBef>
            </a:pPr>
            <a:r>
              <a:rPr lang="en-US" altLang="en-US" sz="2000" b="1" u="sng" dirty="0" smtClean="0">
                <a:latin typeface="Arial" panose="020B0604020202020204" pitchFamily="34" charset="0"/>
                <a:cs typeface="Times New Roman" panose="02020603050405020304" pitchFamily="18" charset="0"/>
              </a:rPr>
              <a:t>AMPLIFI</a:t>
            </a:r>
            <a:endParaRPr lang="en-US" altLang="en-US" sz="1500" dirty="0">
              <a:latin typeface="Arial" panose="020B0604020202020204" pitchFamily="34" charset="0"/>
              <a:cs typeface="Arial" panose="020B0604020202020204" pitchFamily="34" charset="0"/>
            </a:endParaRPr>
          </a:p>
          <a:p>
            <a:r>
              <a:rPr lang="en-US" altLang="en-US" sz="1500" dirty="0" smtClean="0">
                <a:latin typeface="Arial" panose="020B0604020202020204" pitchFamily="34" charset="0"/>
                <a:cs typeface="Times New Roman" panose="02020603050405020304" pitchFamily="18" charset="0"/>
              </a:rPr>
              <a:t>Kevin Fontaine, PhD</a:t>
            </a:r>
          </a:p>
          <a:p>
            <a:r>
              <a:rPr lang="en-US" altLang="en-US" sz="1500" dirty="0" smtClean="0">
                <a:latin typeface="Arial" panose="020B0604020202020204" pitchFamily="34" charset="0"/>
                <a:cs typeface="Times New Roman" panose="02020603050405020304" pitchFamily="18" charset="0"/>
              </a:rPr>
              <a:t>Kelly Kenzik, PhD</a:t>
            </a:r>
          </a:p>
          <a:p>
            <a:r>
              <a:rPr lang="en-US" altLang="en-US" sz="1500" dirty="0" smtClean="0">
                <a:latin typeface="Arial" panose="020B0604020202020204" pitchFamily="34" charset="0"/>
                <a:cs typeface="Times New Roman" panose="02020603050405020304" pitchFamily="18" charset="0"/>
              </a:rPr>
              <a:t>Robert Oster, PhD</a:t>
            </a:r>
          </a:p>
          <a:p>
            <a:r>
              <a:rPr lang="en-US" altLang="en-US" sz="1500" dirty="0" smtClean="0">
                <a:latin typeface="Arial" panose="020B0604020202020204" pitchFamily="34" charset="0"/>
                <a:cs typeface="Times New Roman" panose="02020603050405020304" pitchFamily="18" charset="0"/>
              </a:rPr>
              <a:t>Dorothy Pekmezi, PhD</a:t>
            </a:r>
          </a:p>
          <a:p>
            <a:r>
              <a:rPr lang="en-US" altLang="en-US" sz="1500" dirty="0" smtClean="0">
                <a:latin typeface="Arial" panose="020B0604020202020204" pitchFamily="34" charset="0"/>
                <a:cs typeface="Times New Roman" panose="02020603050405020304" pitchFamily="18" charset="0"/>
              </a:rPr>
              <a:t>Maria Pisu, PhD</a:t>
            </a:r>
          </a:p>
          <a:p>
            <a:r>
              <a:rPr lang="en-US" altLang="en-US" sz="1500" dirty="0" smtClean="0">
                <a:latin typeface="Arial" panose="020B0604020202020204" pitchFamily="34" charset="0"/>
                <a:cs typeface="Times New Roman" panose="02020603050405020304" pitchFamily="18" charset="0"/>
              </a:rPr>
              <a:t>Laura Rogers, MD, MPH</a:t>
            </a:r>
          </a:p>
          <a:p>
            <a:r>
              <a:rPr lang="en-US" altLang="en-US" sz="1500" dirty="0" err="1" smtClean="0">
                <a:latin typeface="Arial" panose="020B0604020202020204" pitchFamily="34" charset="0"/>
                <a:cs typeface="Times New Roman" panose="02020603050405020304" pitchFamily="18" charset="0"/>
              </a:rPr>
              <a:t>YuMei</a:t>
            </a:r>
            <a:r>
              <a:rPr lang="en-US" altLang="en-US" sz="1500" dirty="0" smtClean="0">
                <a:latin typeface="Arial" panose="020B0604020202020204" pitchFamily="34" charset="0"/>
                <a:cs typeface="Times New Roman" panose="02020603050405020304" pitchFamily="18" charset="0"/>
              </a:rPr>
              <a:t> Schoenberger-Godwin, PhD</a:t>
            </a:r>
          </a:p>
          <a:p>
            <a:r>
              <a:rPr lang="en-US" altLang="en-US" sz="1500" dirty="0" smtClean="0">
                <a:latin typeface="Arial" panose="020B0604020202020204" pitchFamily="34" charset="0"/>
                <a:cs typeface="Times New Roman" panose="02020603050405020304" pitchFamily="18" charset="0"/>
              </a:rPr>
              <a:t>Michelle Martin, PhD (UTHSC)</a:t>
            </a:r>
          </a:p>
          <a:p>
            <a:endParaRPr lang="en-US" altLang="en-US" sz="1500" dirty="0">
              <a:latin typeface="Arial" panose="020B0604020202020204" pitchFamily="34" charset="0"/>
              <a:cs typeface="Times New Roman" panose="02020603050405020304" pitchFamily="18" charset="0"/>
            </a:endParaRPr>
          </a:p>
          <a:p>
            <a:pPr eaLnBrk="1" hangingPunct="1">
              <a:spcBef>
                <a:spcPct val="20000"/>
              </a:spcBef>
            </a:pPr>
            <a:endParaRPr lang="en-US" altLang="en-US" sz="1500" dirty="0">
              <a:latin typeface="Arial" panose="020B0604020202020204" pitchFamily="34" charset="0"/>
            </a:endParaRPr>
          </a:p>
        </p:txBody>
      </p:sp>
      <p:sp>
        <p:nvSpPr>
          <p:cNvPr id="29704" name="Rectangle 8"/>
          <p:cNvSpPr>
            <a:spLocks noChangeArrowheads="1"/>
          </p:cNvSpPr>
          <p:nvPr/>
        </p:nvSpPr>
        <p:spPr bwMode="auto">
          <a:xfrm>
            <a:off x="6727342" y="4765922"/>
            <a:ext cx="1458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400" dirty="0">
                <a:solidFill>
                  <a:schemeClr val="bg1"/>
                </a:solidFill>
                <a:latin typeface="Arial" panose="020B0604020202020204" pitchFamily="34" charset="0"/>
              </a:rPr>
              <a:t>R21 CA161263 </a:t>
            </a:r>
          </a:p>
          <a:p>
            <a:pPr eaLnBrk="1" hangingPunct="1"/>
            <a:r>
              <a:rPr lang="en-US" altLang="en-US" sz="1400" dirty="0">
                <a:solidFill>
                  <a:schemeClr val="bg1"/>
                </a:solidFill>
                <a:latin typeface="Arial" panose="020B0604020202020204" pitchFamily="34" charset="0"/>
              </a:rPr>
              <a:t>R21 CA178359 </a:t>
            </a:r>
            <a:endParaRPr lang="en-US" altLang="en-US" sz="1400" dirty="0">
              <a:solidFill>
                <a:schemeClr val="bg1"/>
              </a:solidFill>
            </a:endParaRPr>
          </a:p>
        </p:txBody>
      </p:sp>
      <p:sp>
        <p:nvSpPr>
          <p:cNvPr id="9" name="Rectangle 8"/>
          <p:cNvSpPr>
            <a:spLocks noChangeArrowheads="1"/>
          </p:cNvSpPr>
          <p:nvPr/>
        </p:nvSpPr>
        <p:spPr bwMode="auto">
          <a:xfrm>
            <a:off x="243840" y="5781040"/>
            <a:ext cx="8671560" cy="305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800">
                <a:solidFill>
                  <a:schemeClr val="tx1"/>
                </a:solidFill>
                <a:latin typeface="Arial" pitchFamily="34" charset="0"/>
              </a:defRPr>
            </a:lvl1pPr>
            <a:lvl2pPr marL="742950" indent="-285750" eaLnBrk="0" hangingPunct="0">
              <a:defRPr sz="800">
                <a:solidFill>
                  <a:schemeClr val="tx1"/>
                </a:solidFill>
                <a:latin typeface="Arial" pitchFamily="34" charset="0"/>
              </a:defRPr>
            </a:lvl2pPr>
            <a:lvl3pPr marL="1143000" indent="-228600" eaLnBrk="0" hangingPunct="0">
              <a:defRPr sz="800">
                <a:solidFill>
                  <a:schemeClr val="tx1"/>
                </a:solidFill>
                <a:latin typeface="Arial" pitchFamily="34" charset="0"/>
              </a:defRPr>
            </a:lvl3pPr>
            <a:lvl4pPr marL="1600200" indent="-228600" eaLnBrk="0" hangingPunct="0">
              <a:defRPr sz="800">
                <a:solidFill>
                  <a:schemeClr val="tx1"/>
                </a:solidFill>
                <a:latin typeface="Arial" pitchFamily="34" charset="0"/>
              </a:defRPr>
            </a:lvl4pPr>
            <a:lvl5pPr marL="2057400" indent="-228600" eaLnBrk="0" hangingPunct="0">
              <a:defRPr sz="800">
                <a:solidFill>
                  <a:schemeClr val="tx1"/>
                </a:solidFill>
                <a:latin typeface="Arial" pitchFamily="34" charset="0"/>
              </a:defRPr>
            </a:lvl5pPr>
            <a:lvl6pPr marL="2514600" indent="-228600" eaLnBrk="0" fontAlgn="base" hangingPunct="0">
              <a:spcBef>
                <a:spcPct val="0"/>
              </a:spcBef>
              <a:spcAft>
                <a:spcPct val="0"/>
              </a:spcAft>
              <a:defRPr sz="800">
                <a:solidFill>
                  <a:schemeClr val="tx1"/>
                </a:solidFill>
                <a:latin typeface="Arial" pitchFamily="34" charset="0"/>
              </a:defRPr>
            </a:lvl6pPr>
            <a:lvl7pPr marL="2971800" indent="-228600" eaLnBrk="0" fontAlgn="base" hangingPunct="0">
              <a:spcBef>
                <a:spcPct val="0"/>
              </a:spcBef>
              <a:spcAft>
                <a:spcPct val="0"/>
              </a:spcAft>
              <a:defRPr sz="800">
                <a:solidFill>
                  <a:schemeClr val="tx1"/>
                </a:solidFill>
                <a:latin typeface="Arial" pitchFamily="34" charset="0"/>
              </a:defRPr>
            </a:lvl7pPr>
            <a:lvl8pPr marL="3429000" indent="-228600" eaLnBrk="0" fontAlgn="base" hangingPunct="0">
              <a:spcBef>
                <a:spcPct val="0"/>
              </a:spcBef>
              <a:spcAft>
                <a:spcPct val="0"/>
              </a:spcAft>
              <a:defRPr sz="800">
                <a:solidFill>
                  <a:schemeClr val="tx1"/>
                </a:solidFill>
                <a:latin typeface="Arial" pitchFamily="34" charset="0"/>
              </a:defRPr>
            </a:lvl8pPr>
            <a:lvl9pPr marL="3886200" indent="-228600" eaLnBrk="0" fontAlgn="base" hangingPunct="0">
              <a:spcBef>
                <a:spcPct val="0"/>
              </a:spcBef>
              <a:spcAft>
                <a:spcPct val="0"/>
              </a:spcAft>
              <a:defRPr sz="800">
                <a:solidFill>
                  <a:schemeClr val="tx1"/>
                </a:solidFill>
                <a:latin typeface="Arial" pitchFamily="34" charset="0"/>
              </a:defRPr>
            </a:lvl9pPr>
          </a:lstStyle>
          <a:p>
            <a:pPr marL="0" indent="0" eaLnBrk="1" hangingPunct="1">
              <a:spcBef>
                <a:spcPct val="20000"/>
              </a:spcBef>
            </a:pPr>
            <a:r>
              <a:rPr lang="en-US" altLang="en-US" sz="2000" b="1" u="sng" dirty="0" smtClean="0"/>
              <a:t>Funding</a:t>
            </a:r>
            <a:r>
              <a:rPr lang="en-US" altLang="en-US" sz="2000" b="1" dirty="0" smtClean="0"/>
              <a:t>: </a:t>
            </a:r>
            <a:r>
              <a:rPr lang="en-US" altLang="en-US" sz="1500" dirty="0" smtClean="0"/>
              <a:t>ACS, R01</a:t>
            </a:r>
            <a:r>
              <a:rPr lang="en-US" altLang="en-US" sz="1500" dirty="0" smtClean="0">
                <a:cs typeface="Times New Roman" pitchFamily="18" charset="0"/>
              </a:rPr>
              <a:t>CA148791, R01 CA81191, R01CA106919,</a:t>
            </a:r>
            <a:r>
              <a:rPr lang="en-US" altLang="en-US" sz="1500" dirty="0" smtClean="0">
                <a:cs typeface="Arial" panose="020B0604020202020204" pitchFamily="34" charset="0"/>
              </a:rPr>
              <a:t> R21CA161263 R21 CA178359, </a:t>
            </a:r>
            <a:r>
              <a:rPr lang="en-US" sz="1500" dirty="0" smtClean="0"/>
              <a:t>P01CA22997</a:t>
            </a:r>
            <a:endParaRPr lang="en-US" altLang="en-US" sz="1500" dirty="0">
              <a:cs typeface="Times New Roman" pitchFamily="18" charset="0"/>
            </a:endParaRPr>
          </a:p>
        </p:txBody>
      </p:sp>
      <p:sp>
        <p:nvSpPr>
          <p:cNvPr id="10" name="TextBox 3"/>
          <p:cNvSpPr txBox="1">
            <a:spLocks noChangeArrowheads="1"/>
          </p:cNvSpPr>
          <p:nvPr/>
        </p:nvSpPr>
        <p:spPr bwMode="auto">
          <a:xfrm>
            <a:off x="626420" y="1219202"/>
            <a:ext cx="5384077"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05000"/>
              </a:lnSpc>
              <a:spcBef>
                <a:spcPct val="20000"/>
              </a:spcBef>
            </a:pPr>
            <a:r>
              <a:rPr lang="en-US" altLang="en-US" sz="2000" b="1" u="sng" dirty="0" smtClean="0">
                <a:latin typeface="Arial" panose="020B0604020202020204" pitchFamily="34" charset="0"/>
                <a:cs typeface="Times New Roman" panose="02020603050405020304" pitchFamily="18" charset="0"/>
              </a:rPr>
              <a:t>RENEW</a:t>
            </a:r>
            <a:endParaRPr lang="en-US" altLang="en-US" sz="1500" dirty="0">
              <a:latin typeface="Arial" panose="020B0604020202020204" pitchFamily="34" charset="0"/>
              <a:cs typeface="Arial" panose="020B0604020202020204" pitchFamily="34" charset="0"/>
            </a:endParaRPr>
          </a:p>
          <a:p>
            <a:r>
              <a:rPr lang="en-US" altLang="en-US" sz="1500" dirty="0" smtClean="0">
                <a:latin typeface="Arial" panose="020B0604020202020204" pitchFamily="34" charset="0"/>
                <a:cs typeface="Times New Roman" panose="02020603050405020304" pitchFamily="18" charset="0"/>
              </a:rPr>
              <a:t>Elizabeth </a:t>
            </a:r>
            <a:r>
              <a:rPr lang="en-US" altLang="en-US" sz="1500" dirty="0" err="1" smtClean="0">
                <a:latin typeface="Arial" panose="020B0604020202020204" pitchFamily="34" charset="0"/>
                <a:cs typeface="Times New Roman" panose="02020603050405020304" pitchFamily="18" charset="0"/>
              </a:rPr>
              <a:t>Clipp</a:t>
            </a:r>
            <a:r>
              <a:rPr lang="en-US" altLang="en-US" sz="1500" dirty="0" smtClean="0">
                <a:latin typeface="Arial" panose="020B0604020202020204" pitchFamily="34" charset="0"/>
                <a:cs typeface="Times New Roman" panose="02020603050405020304" pitchFamily="18" charset="0"/>
              </a:rPr>
              <a:t>, PhD</a:t>
            </a:r>
          </a:p>
          <a:p>
            <a:r>
              <a:rPr lang="en-US" altLang="en-US" sz="1500" dirty="0" smtClean="0">
                <a:latin typeface="Arial" panose="020B0604020202020204" pitchFamily="34" charset="0"/>
                <a:cs typeface="Times New Roman" panose="02020603050405020304" pitchFamily="18" charset="0"/>
              </a:rPr>
              <a:t>Harvey J. Cohen, MD</a:t>
            </a:r>
          </a:p>
          <a:p>
            <a:r>
              <a:rPr lang="en-US" altLang="en-US" sz="1500" dirty="0" smtClean="0">
                <a:latin typeface="Arial" panose="020B0604020202020204" pitchFamily="34" charset="0"/>
                <a:cs typeface="Times New Roman" panose="02020603050405020304" pitchFamily="18" charset="0"/>
              </a:rPr>
              <a:t>Miriam Morey, PhD</a:t>
            </a:r>
          </a:p>
          <a:p>
            <a:r>
              <a:rPr lang="en-US" altLang="en-US" sz="1500" dirty="0" smtClean="0">
                <a:latin typeface="Arial" panose="020B0604020202020204" pitchFamily="34" charset="0"/>
                <a:cs typeface="Times New Roman" panose="02020603050405020304" pitchFamily="18" charset="0"/>
              </a:rPr>
              <a:t>Bercedis Peterson, PhD</a:t>
            </a:r>
          </a:p>
          <a:p>
            <a:r>
              <a:rPr lang="en-US" altLang="en-US" sz="1500" dirty="0" smtClean="0">
                <a:latin typeface="Arial" panose="020B0604020202020204" pitchFamily="34" charset="0"/>
                <a:cs typeface="Times New Roman" panose="02020603050405020304" pitchFamily="18" charset="0"/>
              </a:rPr>
              <a:t>Richard Sloane, MPH</a:t>
            </a:r>
          </a:p>
          <a:p>
            <a:r>
              <a:rPr lang="en-US" altLang="en-US" sz="1500" dirty="0" smtClean="0">
                <a:latin typeface="Arial" panose="020B0604020202020204" pitchFamily="34" charset="0"/>
                <a:cs typeface="Times New Roman" panose="02020603050405020304" pitchFamily="18" charset="0"/>
              </a:rPr>
              <a:t>Denise Snyder, MS, RD</a:t>
            </a:r>
          </a:p>
          <a:p>
            <a:endParaRPr lang="en-US" altLang="en-US" sz="1500" dirty="0" smtClean="0">
              <a:latin typeface="Arial" panose="020B0604020202020204" pitchFamily="34" charset="0"/>
              <a:cs typeface="Times New Roman" panose="02020603050405020304" pitchFamily="18" charset="0"/>
            </a:endParaRPr>
          </a:p>
          <a:p>
            <a:endParaRPr lang="en-US" altLang="en-US" sz="1500" dirty="0">
              <a:latin typeface="Arial" panose="020B0604020202020204" pitchFamily="34" charset="0"/>
              <a:cs typeface="Times New Roman" panose="02020603050405020304" pitchFamily="18" charset="0"/>
            </a:endParaRPr>
          </a:p>
          <a:p>
            <a:pPr eaLnBrk="1" hangingPunct="1">
              <a:spcBef>
                <a:spcPct val="20000"/>
              </a:spcBef>
            </a:pPr>
            <a:endParaRPr lang="en-US" altLang="en-US" sz="1500" dirty="0">
              <a:latin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9104440"/>
      </p:ext>
    </p:extLst>
  </p:cSld>
  <p:clrMapOvr>
    <a:masterClrMapping/>
  </p:clrMapOvr>
  <mc:AlternateContent xmlns:mc="http://schemas.openxmlformats.org/markup-compatibility/2006" xmlns:p14="http://schemas.microsoft.com/office/powerpoint/2010/main">
    <mc:Choice Requires="p14">
      <p:transition spd="slow" p14:dur="2000" advTm="16685"/>
    </mc:Choice>
    <mc:Fallback xmlns="">
      <p:transition spd="slow" advTm="1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ctr"/>
            <a:r>
              <a:rPr lang="en-US" altLang="en-US" sz="3600" dirty="0">
                <a:latin typeface="Arial" panose="020B0604020202020204" pitchFamily="34" charset="0"/>
              </a:rPr>
              <a:t>Pros and Cons of Targeting Elders for Cancer </a:t>
            </a:r>
            <a:r>
              <a:rPr lang="en-US" altLang="en-US" sz="3600" dirty="0" smtClean="0">
                <a:latin typeface="Arial" panose="020B0604020202020204" pitchFamily="34" charset="0"/>
              </a:rPr>
              <a:t>Prevention and Control</a:t>
            </a:r>
            <a:endParaRPr lang="en-US" altLang="en-US" sz="3600" dirty="0">
              <a:latin typeface="Arial" panose="020B0604020202020204" pitchFamily="34" charset="0"/>
            </a:endParaRPr>
          </a:p>
        </p:txBody>
      </p:sp>
      <p:sp>
        <p:nvSpPr>
          <p:cNvPr id="33795" name="Rectangle 3"/>
          <p:cNvSpPr>
            <a:spLocks noGrp="1" noChangeArrowheads="1"/>
          </p:cNvSpPr>
          <p:nvPr>
            <p:ph type="body" idx="1"/>
          </p:nvPr>
        </p:nvSpPr>
        <p:spPr>
          <a:xfrm>
            <a:off x="209323" y="2743200"/>
            <a:ext cx="4373696" cy="3216926"/>
          </a:xfrm>
          <a:solidFill>
            <a:srgbClr val="FFFFCC"/>
          </a:solidFill>
          <a:ln>
            <a:solidFill>
              <a:srgbClr val="0070C0"/>
            </a:solidFill>
          </a:ln>
        </p:spPr>
        <p:txBody>
          <a:bodyPr>
            <a:noAutofit/>
          </a:bodyPr>
          <a:lstStyle/>
          <a:p>
            <a:pPr marL="0" indent="0">
              <a:lnSpc>
                <a:spcPct val="90000"/>
              </a:lnSpc>
              <a:buNone/>
            </a:pPr>
            <a:r>
              <a:rPr lang="en-US" altLang="en-US" sz="2400" b="1" u="sng" dirty="0">
                <a:latin typeface="Arial" panose="020B0604020202020204" pitchFamily="34" charset="0"/>
              </a:rPr>
              <a:t>Elders are at risk                                              </a:t>
            </a:r>
            <a:r>
              <a:rPr lang="en-US" altLang="en-US" sz="2400" dirty="0">
                <a:latin typeface="Arial" panose="020B0604020202020204" pitchFamily="34" charset="0"/>
              </a:rPr>
              <a:t>- </a:t>
            </a:r>
            <a:r>
              <a:rPr lang="en-US" altLang="en-US" sz="2000" dirty="0" smtClean="0">
                <a:latin typeface="Arial" panose="020B0604020202020204" pitchFamily="34" charset="0"/>
              </a:rPr>
              <a:t>62% </a:t>
            </a:r>
            <a:r>
              <a:rPr lang="en-US" altLang="en-US" sz="2000" dirty="0">
                <a:latin typeface="Arial" panose="020B0604020202020204" pitchFamily="34" charset="0"/>
              </a:rPr>
              <a:t>of cases 65+                                             - </a:t>
            </a:r>
            <a:r>
              <a:rPr lang="en-US" altLang="en-US" sz="2000" dirty="0" smtClean="0">
                <a:latin typeface="Arial" panose="020B0604020202020204" pitchFamily="34" charset="0"/>
              </a:rPr>
              <a:t> Population </a:t>
            </a:r>
            <a:r>
              <a:rPr lang="en-US" altLang="en-US" sz="2000" dirty="0">
                <a:latin typeface="Arial" panose="020B0604020202020204" pitchFamily="34" charset="0"/>
              </a:rPr>
              <a:t>getting older                                            - </a:t>
            </a:r>
            <a:r>
              <a:rPr lang="en-US" altLang="en-US" sz="2000" dirty="0" smtClean="0">
                <a:latin typeface="Arial" panose="020B0604020202020204" pitchFamily="34" charset="0"/>
              </a:rPr>
              <a:t> Data </a:t>
            </a:r>
            <a:r>
              <a:rPr lang="en-US" altLang="en-US" sz="2000" dirty="0">
                <a:latin typeface="Arial" panose="020B0604020202020204" pitchFamily="34" charset="0"/>
              </a:rPr>
              <a:t>from chemical </a:t>
            </a:r>
            <a:r>
              <a:rPr lang="en-US" altLang="en-US" sz="2000" dirty="0" smtClean="0">
                <a:latin typeface="Arial" panose="020B0604020202020204" pitchFamily="34" charset="0"/>
              </a:rPr>
              <a:t>disasters 	suggest </a:t>
            </a:r>
            <a:r>
              <a:rPr lang="en-US" altLang="en-US" sz="2000" dirty="0">
                <a:latin typeface="Arial" panose="020B0604020202020204" pitchFamily="34" charset="0"/>
              </a:rPr>
              <a:t>elders </a:t>
            </a:r>
            <a:r>
              <a:rPr lang="en-US" altLang="en-US" sz="2000" dirty="0" smtClean="0">
                <a:latin typeface="Arial" panose="020B0604020202020204" pitchFamily="34" charset="0"/>
              </a:rPr>
              <a:t>more </a:t>
            </a:r>
            <a:r>
              <a:rPr lang="en-US" altLang="en-US" sz="2000" dirty="0">
                <a:latin typeface="Arial" panose="020B0604020202020204" pitchFamily="34" charset="0"/>
              </a:rPr>
              <a:t>prone                                                                        - cell culture/cell passage </a:t>
            </a:r>
            <a:r>
              <a:rPr lang="en-US" altLang="en-US" sz="2000" dirty="0" smtClean="0">
                <a:latin typeface="Arial" panose="020B0604020202020204" pitchFamily="34" charset="0"/>
              </a:rPr>
              <a:t>show </a:t>
            </a:r>
            <a:r>
              <a:rPr lang="en-US" altLang="en-US" sz="2000" dirty="0">
                <a:latin typeface="Arial" panose="020B0604020202020204" pitchFamily="34" charset="0"/>
              </a:rPr>
              <a:t>older </a:t>
            </a:r>
            <a:r>
              <a:rPr lang="en-US" altLang="en-US" sz="2000" dirty="0" smtClean="0">
                <a:latin typeface="Arial" panose="020B0604020202020204" pitchFamily="34" charset="0"/>
              </a:rPr>
              <a:t>	cells </a:t>
            </a:r>
            <a:r>
              <a:rPr lang="en-US" altLang="en-US" sz="2000" dirty="0">
                <a:latin typeface="Arial" panose="020B0604020202020204" pitchFamily="34" charset="0"/>
              </a:rPr>
              <a:t>more prone </a:t>
            </a:r>
            <a:r>
              <a:rPr lang="en-US" altLang="en-US" sz="2000" dirty="0" smtClean="0">
                <a:latin typeface="Arial" panose="020B0604020202020204" pitchFamily="34" charset="0"/>
              </a:rPr>
              <a:t>                                     - </a:t>
            </a:r>
            <a:r>
              <a:rPr lang="en-US" altLang="en-US" sz="2000" dirty="0">
                <a:latin typeface="Arial" panose="020B0604020202020204" pitchFamily="34" charset="0"/>
              </a:rPr>
              <a:t>increased cytokine production </a:t>
            </a:r>
            <a:r>
              <a:rPr lang="en-US" altLang="en-US" sz="2000" dirty="0" smtClean="0">
                <a:latin typeface="Arial" panose="020B0604020202020204" pitchFamily="34" charset="0"/>
              </a:rPr>
              <a:t>               - </a:t>
            </a:r>
            <a:r>
              <a:rPr lang="en-US" altLang="en-US" sz="2000" dirty="0">
                <a:latin typeface="Arial" panose="020B0604020202020204" pitchFamily="34" charset="0"/>
              </a:rPr>
              <a:t>age-related physiologic </a:t>
            </a:r>
            <a:r>
              <a:rPr lang="en-US" altLang="en-US" sz="2000" dirty="0" smtClean="0">
                <a:latin typeface="Arial" panose="020B0604020202020204" pitchFamily="34" charset="0"/>
              </a:rPr>
              <a:t>changes</a:t>
            </a:r>
            <a:r>
              <a:rPr lang="en-US" altLang="en-US" sz="2000" dirty="0">
                <a:latin typeface="Arial" panose="020B0604020202020204" pitchFamily="34" charset="0"/>
              </a:rPr>
              <a:t>, </a:t>
            </a:r>
            <a:r>
              <a:rPr lang="en-US" altLang="en-US" sz="2000" dirty="0" smtClean="0">
                <a:latin typeface="Arial" panose="020B0604020202020204" pitchFamily="34" charset="0"/>
              </a:rPr>
              <a:t>       	ex</a:t>
            </a:r>
            <a:r>
              <a:rPr lang="en-US" altLang="en-US" sz="2000" dirty="0">
                <a:latin typeface="Arial" panose="020B0604020202020204" pitchFamily="34" charset="0"/>
              </a:rPr>
              <a:t>.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stomach </a:t>
            </a:r>
            <a:r>
              <a:rPr lang="en-US" altLang="en-US" sz="2000" dirty="0" smtClean="0">
                <a:latin typeface="Arial" panose="020B0604020202020204" pitchFamily="34" charset="0"/>
              </a:rPr>
              <a:t>acidity</a:t>
            </a:r>
            <a:endParaRPr lang="en-US" altLang="en-US" sz="2400" dirty="0">
              <a:latin typeface="Arial" panose="020B0604020202020204" pitchFamily="34" charset="0"/>
            </a:endParaRPr>
          </a:p>
        </p:txBody>
      </p:sp>
      <p:sp>
        <p:nvSpPr>
          <p:cNvPr id="33796" name="Rectangle 4"/>
          <p:cNvSpPr>
            <a:spLocks noChangeArrowheads="1"/>
          </p:cNvSpPr>
          <p:nvPr/>
        </p:nvSpPr>
        <p:spPr bwMode="auto">
          <a:xfrm>
            <a:off x="4724399" y="2743200"/>
            <a:ext cx="4199263" cy="1751682"/>
          </a:xfrm>
          <a:prstGeom prst="rect">
            <a:avLst/>
          </a:prstGeom>
          <a:solidFill>
            <a:srgbClr val="FFFFCC"/>
          </a:solidFill>
          <a:ln>
            <a:solidFill>
              <a:srgbClr val="0070C0"/>
            </a:solidFill>
          </a:ln>
          <a:effec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0" indent="0">
              <a:spcBef>
                <a:spcPct val="20000"/>
              </a:spcBef>
              <a:buClr>
                <a:schemeClr val="tx2"/>
              </a:buClr>
            </a:pPr>
            <a:r>
              <a:rPr lang="en-US" altLang="en-US" b="1" u="sng" dirty="0">
                <a:latin typeface="Arial" panose="020B0604020202020204" pitchFamily="34" charset="0"/>
              </a:rPr>
              <a:t>Too </a:t>
            </a:r>
            <a:r>
              <a:rPr lang="en-US" altLang="en-US" b="1" u="sng" dirty="0" smtClean="0">
                <a:latin typeface="Arial" panose="020B0604020202020204" pitchFamily="34" charset="0"/>
              </a:rPr>
              <a:t>Little- Too Late                                              </a:t>
            </a:r>
            <a:r>
              <a:rPr lang="en-US" altLang="en-US" dirty="0">
                <a:latin typeface="Arial" panose="020B0604020202020204" pitchFamily="34" charset="0"/>
              </a:rPr>
              <a:t>- </a:t>
            </a:r>
            <a:r>
              <a:rPr lang="en-US" altLang="en-US" sz="2000" dirty="0">
                <a:latin typeface="Arial" panose="020B0604020202020204" pitchFamily="34" charset="0"/>
              </a:rPr>
              <a:t>mutations/machinery </a:t>
            </a:r>
            <a:r>
              <a:rPr lang="en-US" altLang="en-US" sz="2000" dirty="0" smtClean="0">
                <a:latin typeface="Arial" panose="020B0604020202020204" pitchFamily="34" charset="0"/>
              </a:rPr>
              <a:t>already </a:t>
            </a:r>
            <a:r>
              <a:rPr lang="en-US" altLang="en-US" sz="2000" dirty="0">
                <a:latin typeface="Arial" panose="020B0604020202020204" pitchFamily="34" charset="0"/>
              </a:rPr>
              <a:t>set                                            - adverse events </a:t>
            </a:r>
            <a:r>
              <a:rPr lang="en-US" altLang="en-US" sz="2000" dirty="0" smtClean="0">
                <a:latin typeface="Arial" panose="020B0604020202020204" pitchFamily="34" charset="0"/>
              </a:rPr>
              <a:t>outweigh </a:t>
            </a:r>
            <a:r>
              <a:rPr lang="en-US" altLang="en-US" sz="2000" dirty="0">
                <a:latin typeface="Arial" panose="020B0604020202020204" pitchFamily="34" charset="0"/>
              </a:rPr>
              <a:t>benefits                                            - significant barriers to </a:t>
            </a:r>
            <a:r>
              <a:rPr lang="en-US" altLang="en-US" sz="2000" dirty="0" smtClean="0">
                <a:latin typeface="Arial" panose="020B0604020202020204" pitchFamily="34" charset="0"/>
              </a:rPr>
              <a:t>interventions </a:t>
            </a:r>
            <a:r>
              <a:rPr lang="en-US" altLang="en-US" sz="2000" dirty="0">
                <a:latin typeface="Arial" panose="020B0604020202020204" pitchFamily="34" charset="0"/>
              </a:rPr>
              <a:t>	among the elderly  </a:t>
            </a:r>
            <a:r>
              <a:rPr lang="en-US" altLang="en-US" sz="2000" dirty="0" smtClean="0">
                <a:latin typeface="Arial" panose="020B0604020202020204" pitchFamily="34" charset="0"/>
              </a:rPr>
              <a:t>                                             </a:t>
            </a:r>
            <a:endParaRPr lang="en-US" altLang="en-US" sz="2000" dirty="0">
              <a:latin typeface="Arial" panose="020B0604020202020204" pitchFamily="34" charset="0"/>
            </a:endParaRPr>
          </a:p>
          <a:p>
            <a:pPr>
              <a:spcBef>
                <a:spcPct val="20000"/>
              </a:spcBef>
              <a:buClr>
                <a:schemeClr val="tx2"/>
              </a:buClr>
              <a:buFontTx/>
              <a:buChar char="•"/>
            </a:pPr>
            <a:endParaRPr lang="en-US" altLang="en-US" dirty="0">
              <a:latin typeface="Arial" panose="020B0604020202020204" pitchFamily="34" charset="0"/>
            </a:endParaRPr>
          </a:p>
          <a:p>
            <a:pPr>
              <a:spcBef>
                <a:spcPct val="20000"/>
              </a:spcBef>
              <a:buClr>
                <a:schemeClr val="tx2"/>
              </a:buClr>
              <a:buFontTx/>
              <a:buChar char="•"/>
            </a:pPr>
            <a:endParaRPr lang="en-US" altLang="en-US" dirty="0">
              <a:latin typeface="Arial" panose="020B0604020202020204" pitchFamily="34" charset="0"/>
            </a:endParaRPr>
          </a:p>
          <a:p>
            <a:pPr>
              <a:spcBef>
                <a:spcPct val="20000"/>
              </a:spcBef>
              <a:buClr>
                <a:schemeClr val="tx2"/>
              </a:buClr>
              <a:buFontTx/>
              <a:buChar char="•"/>
            </a:pPr>
            <a:endParaRPr lang="en-US" altLang="en-US" dirty="0">
              <a:latin typeface="Arial" panose="020B0604020202020204" pitchFamily="34" charset="0"/>
            </a:endParaRPr>
          </a:p>
        </p:txBody>
      </p:sp>
      <p:sp>
        <p:nvSpPr>
          <p:cNvPr id="33797" name="Text Box 5"/>
          <p:cNvSpPr txBox="1">
            <a:spLocks noChangeArrowheads="1"/>
          </p:cNvSpPr>
          <p:nvPr/>
        </p:nvSpPr>
        <p:spPr bwMode="auto">
          <a:xfrm>
            <a:off x="989453" y="2025650"/>
            <a:ext cx="102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70C0"/>
                </a:solidFill>
              </a:rPr>
              <a:t>Pros</a:t>
            </a:r>
          </a:p>
        </p:txBody>
      </p:sp>
      <p:sp>
        <p:nvSpPr>
          <p:cNvPr id="33798" name="Text Box 6"/>
          <p:cNvSpPr txBox="1">
            <a:spLocks noChangeArrowheads="1"/>
          </p:cNvSpPr>
          <p:nvPr/>
        </p:nvSpPr>
        <p:spPr bwMode="auto">
          <a:xfrm>
            <a:off x="5809559" y="2025650"/>
            <a:ext cx="1109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70C0"/>
                </a:solidFill>
              </a:rPr>
              <a:t>Cons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01379846"/>
      </p:ext>
    </p:extLst>
  </p:cSld>
  <p:clrMapOvr>
    <a:masterClrMapping/>
  </p:clrMapOvr>
  <mc:AlternateContent xmlns:mc="http://schemas.openxmlformats.org/markup-compatibility/2006" xmlns:p14="http://schemas.microsoft.com/office/powerpoint/2010/main">
    <mc:Choice Requires="p14">
      <p:transition spd="slow" p14:dur="2000" advTm="94524"/>
    </mc:Choice>
    <mc:Fallback xmlns="">
      <p:transition spd="slow" advTm="9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308126" y="3209578"/>
            <a:ext cx="4572638" cy="3429479"/>
          </a:xfrm>
          <a:prstGeom prst="rect">
            <a:avLst/>
          </a:prstGeom>
        </p:spPr>
      </p:pic>
      <p:pic>
        <p:nvPicPr>
          <p:cNvPr id="5" name="Picture 4"/>
          <p:cNvPicPr>
            <a:picLocks noChangeAspect="1"/>
          </p:cNvPicPr>
          <p:nvPr/>
        </p:nvPicPr>
        <p:blipFill>
          <a:blip r:embed="rId6"/>
          <a:stretch>
            <a:fillRect/>
          </a:stretch>
        </p:blipFill>
        <p:spPr>
          <a:xfrm>
            <a:off x="247556" y="865960"/>
            <a:ext cx="4572638" cy="3429479"/>
          </a:xfrm>
          <a:prstGeom prst="rect">
            <a:avLst/>
          </a:prstGeom>
        </p:spPr>
      </p:pic>
      <p:sp>
        <p:nvSpPr>
          <p:cNvPr id="2" name="Title 1"/>
          <p:cNvSpPr>
            <a:spLocks noGrp="1"/>
          </p:cNvSpPr>
          <p:nvPr>
            <p:ph type="title"/>
          </p:nvPr>
        </p:nvSpPr>
        <p:spPr/>
        <p:txBody>
          <a:bodyPr>
            <a:normAutofit/>
          </a:bodyPr>
          <a:lstStyle/>
          <a:p>
            <a:r>
              <a:rPr lang="en-US" sz="4000" b="1" dirty="0" smtClean="0"/>
              <a:t>Studies in Animal Models in Later Life</a:t>
            </a:r>
            <a:endParaRPr lang="en-US" sz="4000" b="1" dirty="0"/>
          </a:p>
        </p:txBody>
      </p:sp>
      <p:sp>
        <p:nvSpPr>
          <p:cNvPr id="6" name="Rectangle 5"/>
          <p:cNvSpPr/>
          <p:nvPr/>
        </p:nvSpPr>
        <p:spPr>
          <a:xfrm>
            <a:off x="4820194" y="3209578"/>
            <a:ext cx="3695156" cy="437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14298430"/>
      </p:ext>
    </p:extLst>
  </p:cSld>
  <p:clrMapOvr>
    <a:masterClrMapping/>
  </p:clrMapOvr>
  <mc:AlternateContent xmlns:mc="http://schemas.openxmlformats.org/markup-compatibility/2006" xmlns:p14="http://schemas.microsoft.com/office/powerpoint/2010/main">
    <mc:Choice Requires="p14">
      <p:transition spd="slow" p14:dur="2000" advTm="112827"/>
    </mc:Choice>
    <mc:Fallback xmlns="">
      <p:transition spd="slow" advTm="1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0" y="457200"/>
            <a:ext cx="8001000" cy="1143000"/>
          </a:xfrm>
        </p:spPr>
        <p:txBody>
          <a:bodyPr/>
          <a:lstStyle/>
          <a:p>
            <a:pPr eaLnBrk="1" hangingPunct="1"/>
            <a:r>
              <a:rPr lang="en-US" altLang="en-US" sz="3600" b="1" dirty="0" smtClean="0">
                <a:latin typeface="Arial" panose="020B0604020202020204" pitchFamily="34" charset="0"/>
              </a:rPr>
              <a:t>% with Limitations: </a:t>
            </a:r>
            <a:br>
              <a:rPr lang="en-US" altLang="en-US" sz="3600" b="1" dirty="0" smtClean="0">
                <a:latin typeface="Arial" panose="020B0604020202020204" pitchFamily="34" charset="0"/>
              </a:rPr>
            </a:br>
            <a:r>
              <a:rPr lang="en-US" altLang="en-US" sz="3600" b="1" dirty="0" smtClean="0">
                <a:latin typeface="Arial" panose="020B0604020202020204" pitchFamily="34" charset="0"/>
              </a:rPr>
              <a:t>Survivors vs. General Population</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4021859573"/>
              </p:ext>
            </p:extLst>
          </p:nvPr>
        </p:nvGraphicFramePr>
        <p:xfrm>
          <a:off x="1024362" y="1683274"/>
          <a:ext cx="7670800" cy="4394200"/>
        </p:xfrm>
        <a:graphic>
          <a:graphicData uri="http://schemas.openxmlformats.org/drawingml/2006/chart">
            <c:chart xmlns:c="http://schemas.openxmlformats.org/drawingml/2006/chart" xmlns:r="http://schemas.openxmlformats.org/officeDocument/2006/relationships" r:id="rId5"/>
          </a:graphicData>
        </a:graphic>
      </p:graphicFrame>
      <p:sp>
        <p:nvSpPr>
          <p:cNvPr id="7172" name="Text Box 4"/>
          <p:cNvSpPr txBox="1">
            <a:spLocks noChangeArrowheads="1"/>
          </p:cNvSpPr>
          <p:nvPr/>
        </p:nvSpPr>
        <p:spPr bwMode="auto">
          <a:xfrm>
            <a:off x="4532313" y="6343650"/>
            <a:ext cx="4611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i="1" dirty="0">
                <a:latin typeface="Arial" panose="020B0604020202020204" pitchFamily="34" charset="0"/>
              </a:rPr>
              <a:t>Hewitt, Rowland, </a:t>
            </a:r>
            <a:r>
              <a:rPr lang="en-US" altLang="en-US" sz="1600" i="1" dirty="0" err="1">
                <a:latin typeface="Arial" panose="020B0604020202020204" pitchFamily="34" charset="0"/>
              </a:rPr>
              <a:t>Yancik</a:t>
            </a:r>
            <a:r>
              <a:rPr lang="en-US" altLang="en-US" sz="1600" i="1" dirty="0">
                <a:latin typeface="Arial" panose="020B0604020202020204" pitchFamily="34" charset="0"/>
              </a:rPr>
              <a:t>. J </a:t>
            </a:r>
            <a:r>
              <a:rPr lang="en-US" altLang="en-US" sz="1600" i="1" dirty="0" err="1">
                <a:latin typeface="Arial" panose="020B0604020202020204" pitchFamily="34" charset="0"/>
              </a:rPr>
              <a:t>Gerontol</a:t>
            </a:r>
            <a:r>
              <a:rPr lang="en-US" altLang="en-US" sz="1600" i="1" dirty="0">
                <a:latin typeface="Arial" panose="020B0604020202020204" pitchFamily="34" charset="0"/>
              </a:rPr>
              <a:t>. 58:82, 2003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05352035"/>
      </p:ext>
    </p:extLst>
  </p:cSld>
  <p:clrMapOvr>
    <a:masterClrMapping/>
  </p:clrMapOvr>
  <mc:AlternateContent xmlns:mc="http://schemas.openxmlformats.org/markup-compatibility/2006" xmlns:p14="http://schemas.microsoft.com/office/powerpoint/2010/main">
    <mc:Choice Requires="p14">
      <p:transition spd="slow" p14:dur="2000" advTm="43575"/>
    </mc:Choice>
    <mc:Fallback xmlns="">
      <p:transition spd="slow" advTm="4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521" y="1478980"/>
            <a:ext cx="7734748" cy="4467898"/>
          </a:xfrm>
          <a:prstGeom prst="rect">
            <a:avLst/>
          </a:prstGeom>
        </p:spPr>
      </p:pic>
      <p:sp>
        <p:nvSpPr>
          <p:cNvPr id="3" name="Rectangle 2"/>
          <p:cNvSpPr/>
          <p:nvPr/>
        </p:nvSpPr>
        <p:spPr>
          <a:xfrm>
            <a:off x="114300" y="6477338"/>
            <a:ext cx="9448800" cy="523220"/>
          </a:xfrm>
          <a:prstGeom prst="rect">
            <a:avLst/>
          </a:prstGeom>
        </p:spPr>
        <p:txBody>
          <a:bodyPr wrap="square">
            <a:spAutoFit/>
          </a:bodyPr>
          <a:lstStyle/>
          <a:p>
            <a:r>
              <a:rPr lang="en-US" sz="1400" dirty="0" err="1" smtClean="0"/>
              <a:t>Mercken</a:t>
            </a:r>
            <a:r>
              <a:rPr lang="en-US" sz="1400" dirty="0" smtClean="0"/>
              <a:t> EM </a:t>
            </a:r>
            <a:r>
              <a:rPr lang="en-US" sz="1400" dirty="0"/>
              <a:t>et al. Of mice and men: the benefits of caloric restriction, exercise, and </a:t>
            </a:r>
            <a:r>
              <a:rPr lang="en-US" sz="1400" dirty="0" err="1"/>
              <a:t>mimetics</a:t>
            </a:r>
            <a:r>
              <a:rPr lang="en-US" sz="1400" dirty="0"/>
              <a:t>. </a:t>
            </a:r>
            <a:r>
              <a:rPr lang="en-US" sz="1400" i="1" dirty="0"/>
              <a:t>Ageing Res </a:t>
            </a:r>
            <a:r>
              <a:rPr lang="en-US" sz="1400" i="1" dirty="0" smtClean="0"/>
              <a:t>Rev</a:t>
            </a:r>
            <a:r>
              <a:rPr lang="en-US" sz="1400" dirty="0"/>
              <a:t> </a:t>
            </a:r>
            <a:r>
              <a:rPr lang="en-US" sz="1400" dirty="0" smtClean="0"/>
              <a:t>2012;11:390.</a:t>
            </a:r>
            <a:r>
              <a:rPr lang="en-US" sz="1400" dirty="0"/>
              <a:t/>
            </a:r>
            <a:br>
              <a:rPr lang="en-US" sz="1400" dirty="0"/>
            </a:br>
            <a:endParaRPr lang="en-US" sz="1400" dirty="0"/>
          </a:p>
        </p:txBody>
      </p:sp>
      <p:sp>
        <p:nvSpPr>
          <p:cNvPr id="5" name="TextBox 4"/>
          <p:cNvSpPr txBox="1"/>
          <p:nvPr/>
        </p:nvSpPr>
        <p:spPr>
          <a:xfrm>
            <a:off x="47810" y="96396"/>
            <a:ext cx="9107210" cy="1384995"/>
          </a:xfrm>
          <a:prstGeom prst="rect">
            <a:avLst/>
          </a:prstGeom>
          <a:noFill/>
        </p:spPr>
        <p:txBody>
          <a:bodyPr wrap="square" rtlCol="0">
            <a:spAutoFit/>
          </a:bodyPr>
          <a:lstStyle/>
          <a:p>
            <a:pPr algn="ctr"/>
            <a:r>
              <a:rPr lang="en-US" sz="3600" u="sng" dirty="0" smtClean="0"/>
              <a:t>Frailty </a:t>
            </a:r>
            <a:r>
              <a:rPr lang="en-US" sz="3600" u="sng" dirty="0"/>
              <a:t>P</a:t>
            </a:r>
            <a:r>
              <a:rPr lang="en-US" sz="3600" u="sng" dirty="0" smtClean="0"/>
              <a:t>revention</a:t>
            </a:r>
          </a:p>
          <a:p>
            <a:pPr algn="ctr"/>
            <a:r>
              <a:rPr lang="en-US" sz="2400" dirty="0" smtClean="0"/>
              <a:t>Encourage </a:t>
            </a:r>
            <a:r>
              <a:rPr lang="en-US" sz="2400" dirty="0"/>
              <a:t>lifestyles that maintain </a:t>
            </a:r>
            <a:r>
              <a:rPr lang="en-US" sz="2400" dirty="0" smtClean="0"/>
              <a:t>neuromuscular </a:t>
            </a:r>
            <a:r>
              <a:rPr lang="en-US" sz="2400" dirty="0"/>
              <a:t>control, </a:t>
            </a:r>
            <a:r>
              <a:rPr lang="en-US" sz="2400" dirty="0" smtClean="0"/>
              <a:t>                            promotes </a:t>
            </a:r>
            <a:r>
              <a:rPr lang="en-US" sz="2400" dirty="0"/>
              <a:t>muscle strength, and </a:t>
            </a:r>
            <a:r>
              <a:rPr lang="en-US" sz="2400" dirty="0" smtClean="0"/>
              <a:t>optimize </a:t>
            </a:r>
            <a:r>
              <a:rPr lang="en-US" sz="2400" dirty="0"/>
              <a:t>energy metabolism</a:t>
            </a:r>
          </a:p>
        </p:txBody>
      </p:sp>
      <p:sp>
        <p:nvSpPr>
          <p:cNvPr id="6" name="TextBox 5"/>
          <p:cNvSpPr txBox="1"/>
          <p:nvPr/>
        </p:nvSpPr>
        <p:spPr>
          <a:xfrm>
            <a:off x="7239000" y="2489200"/>
            <a:ext cx="1778481" cy="2308324"/>
          </a:xfrm>
          <a:prstGeom prst="rect">
            <a:avLst/>
          </a:prstGeom>
          <a:solidFill>
            <a:srgbClr val="FFFFCC"/>
          </a:solidFill>
          <a:ln>
            <a:solidFill>
              <a:prstClr val="black"/>
            </a:solidFill>
          </a:ln>
        </p:spPr>
        <p:txBody>
          <a:bodyPr wrap="square" rtlCol="0">
            <a:spAutoFit/>
          </a:bodyPr>
          <a:lstStyle/>
          <a:p>
            <a:r>
              <a:rPr lang="en-US" dirty="0" smtClean="0"/>
              <a:t>Older Cancer Survivors</a:t>
            </a:r>
          </a:p>
          <a:p>
            <a:r>
              <a:rPr lang="en-US" dirty="0" smtClean="0"/>
              <a:t>(especially females) frailty threatens function and ability to live independently </a:t>
            </a:r>
            <a:endParaRPr lang="en-US" dirty="0"/>
          </a:p>
        </p:txBody>
      </p:sp>
      <p:sp>
        <p:nvSpPr>
          <p:cNvPr id="7" name="TextBox 6"/>
          <p:cNvSpPr txBox="1"/>
          <p:nvPr/>
        </p:nvSpPr>
        <p:spPr>
          <a:xfrm>
            <a:off x="2628900" y="6036021"/>
            <a:ext cx="3683765" cy="369332"/>
          </a:xfrm>
          <a:prstGeom prst="rect">
            <a:avLst/>
          </a:prstGeom>
          <a:noFill/>
        </p:spPr>
        <p:txBody>
          <a:bodyPr wrap="none" rtlCol="0">
            <a:spAutoFit/>
          </a:bodyPr>
          <a:lstStyle/>
          <a:p>
            <a:r>
              <a:rPr lang="en-US" i="1" dirty="0" smtClean="0"/>
              <a:t>Frailty: Insufficient reserve to recover</a:t>
            </a:r>
            <a:endParaRPr lang="en-US" i="1" dirty="0"/>
          </a:p>
        </p:txBody>
      </p:sp>
      <p:sp>
        <p:nvSpPr>
          <p:cNvPr id="8" name="Rectangle 7"/>
          <p:cNvSpPr/>
          <p:nvPr/>
        </p:nvSpPr>
        <p:spPr>
          <a:xfrm>
            <a:off x="376521" y="5662670"/>
            <a:ext cx="8558159"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66940" y="2159304"/>
            <a:ext cx="2313542" cy="646331"/>
          </a:xfrm>
          <a:prstGeom prst="rect">
            <a:avLst/>
          </a:prstGeom>
          <a:solidFill>
            <a:schemeClr val="bg1"/>
          </a:solidFill>
        </p:spPr>
        <p:txBody>
          <a:bodyPr wrap="square" rtlCol="0">
            <a:spAutoFit/>
          </a:bodyPr>
          <a:lstStyle/>
          <a:p>
            <a:pPr algn="ctr"/>
            <a:r>
              <a:rPr lang="en-US" b="1" dirty="0" smtClean="0"/>
              <a:t>Cancer and associated treatment</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09392469"/>
      </p:ext>
    </p:extLst>
  </p:cSld>
  <p:clrMapOvr>
    <a:masterClrMapping/>
  </p:clrMapOvr>
  <mc:AlternateContent xmlns:mc="http://schemas.openxmlformats.org/markup-compatibility/2006" xmlns:p14="http://schemas.microsoft.com/office/powerpoint/2010/main">
    <mc:Choice Requires="p14">
      <p:transition spd="slow" p14:dur="2000" advTm="54274"/>
    </mc:Choice>
    <mc:Fallback xmlns="">
      <p:transition spd="slow" advTm="5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76200"/>
            <a:ext cx="8610600" cy="1143000"/>
          </a:xfrm>
          <a:noFill/>
        </p:spPr>
        <p:txBody>
          <a:bodyPr/>
          <a:lstStyle/>
          <a:p>
            <a:r>
              <a:rPr lang="en-US" altLang="en-US" sz="3200" b="1" dirty="0" smtClean="0"/>
              <a:t>Estimated associations between health behaviors &amp; physical function (n=688)</a:t>
            </a:r>
          </a:p>
        </p:txBody>
      </p:sp>
      <p:graphicFrame>
        <p:nvGraphicFramePr>
          <p:cNvPr id="64515" name="Group 3"/>
          <p:cNvGraphicFramePr>
            <a:graphicFrameLocks noGrp="1"/>
          </p:cNvGraphicFramePr>
          <p:nvPr>
            <p:ph type="tbl" idx="1"/>
          </p:nvPr>
        </p:nvGraphicFramePr>
        <p:xfrm>
          <a:off x="685800" y="1447800"/>
          <a:ext cx="7772400" cy="4702175"/>
        </p:xfrm>
        <a:graphic>
          <a:graphicData uri="http://schemas.openxmlformats.org/drawingml/2006/table">
            <a:tbl>
              <a:tblPr/>
              <a:tblGrid>
                <a:gridCol w="24384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1028839">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pitchFamily="34" charset="0"/>
                        </a:rPr>
                        <a:t>Health Behavior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dirty="0" smtClean="0">
                          <a:ln>
                            <a:noFill/>
                          </a:ln>
                          <a:solidFill>
                            <a:schemeClr val="tx1"/>
                          </a:solidFill>
                          <a:effectLst/>
                          <a:latin typeface="Arial" pitchFamily="34" charset="0"/>
                        </a:rPr>
                        <a:t>Point increase in SF36 Physical Function Subscale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400" b="0" i="0" u="none" strike="noStrike" cap="none" normalizeH="0" baseline="0" smtClean="0">
                          <a:ln>
                            <a:noFill/>
                          </a:ln>
                          <a:solidFill>
                            <a:schemeClr val="tx1"/>
                          </a:solidFill>
                          <a:effectLst/>
                          <a:latin typeface="Arial" pitchFamily="34" charset="0"/>
                        </a:rPr>
                        <a:t>P-value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615658">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tx1"/>
                          </a:solidFill>
                          <a:effectLst/>
                          <a:latin typeface="Arial" pitchFamily="34" charset="0"/>
                        </a:rPr>
                        <a:t>Affirmative response to vigorous exercise 20 min at least 3 x weekly</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0" i="0" u="none" strike="noStrike" cap="none" normalizeH="0" baseline="0" smtClean="0">
                          <a:ln>
                            <a:noFill/>
                          </a:ln>
                          <a:solidFill>
                            <a:schemeClr val="tx1"/>
                          </a:solidFill>
                          <a:effectLst/>
                          <a:latin typeface="Arial" pitchFamily="34" charset="0"/>
                        </a:rPr>
                        <a:t>15.4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tx1"/>
                          </a:solidFill>
                          <a:effectLst/>
                          <a:latin typeface="Arial" pitchFamily="34" charset="0"/>
                        </a:rPr>
                        <a:t>P&lt;.0001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28839">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tx1"/>
                          </a:solidFill>
                          <a:effectLst/>
                          <a:latin typeface="Arial" pitchFamily="34" charset="0"/>
                        </a:rPr>
                        <a:t>One daily serving increase in F&amp;V</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0" i="0" u="none" strike="noStrike" cap="none" normalizeH="0" baseline="0" smtClean="0">
                          <a:ln>
                            <a:noFill/>
                          </a:ln>
                          <a:solidFill>
                            <a:schemeClr val="tx1"/>
                          </a:solidFill>
                          <a:effectLst/>
                          <a:latin typeface="Arial" pitchFamily="34" charset="0"/>
                        </a:rPr>
                        <a:t>0.9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tx1"/>
                          </a:solidFill>
                          <a:effectLst/>
                          <a:latin typeface="Arial" pitchFamily="34" charset="0"/>
                        </a:rPr>
                        <a:t>P=.0049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28839">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tx1"/>
                          </a:solidFill>
                          <a:effectLst/>
                          <a:latin typeface="Arial" pitchFamily="34" charset="0"/>
                        </a:rPr>
                        <a:t>1% decrease in total energy from fat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0" i="0" u="none" strike="noStrike" cap="none" normalizeH="0" baseline="0" smtClean="0">
                          <a:ln>
                            <a:noFill/>
                          </a:ln>
                          <a:solidFill>
                            <a:schemeClr val="tx1"/>
                          </a:solidFill>
                          <a:effectLst/>
                          <a:latin typeface="Arial" pitchFamily="34" charset="0"/>
                        </a:rPr>
                        <a:t>0.2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pitchFamily="34" charset="0"/>
                        </a:rPr>
                        <a:t>P&lt;.0001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9721" name="Text Box 25"/>
          <p:cNvSpPr txBox="1">
            <a:spLocks noChangeArrowheads="1"/>
          </p:cNvSpPr>
          <p:nvPr/>
        </p:nvSpPr>
        <p:spPr bwMode="auto">
          <a:xfrm>
            <a:off x="1143000" y="6324600"/>
            <a:ext cx="78501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r>
              <a:rPr lang="en-US" altLang="en-US" sz="1400" dirty="0">
                <a:cs typeface="Times New Roman" panose="02020603050405020304" pitchFamily="18" charset="0"/>
              </a:rPr>
              <a:t>Demark-Wahnefried et al. </a:t>
            </a:r>
            <a:r>
              <a:rPr lang="en-US" altLang="en-US" sz="1400" u="sng" dirty="0">
                <a:cs typeface="Times New Roman" panose="02020603050405020304" pitchFamily="18" charset="0"/>
              </a:rPr>
              <a:t>Intl J </a:t>
            </a:r>
            <a:r>
              <a:rPr lang="en-US" altLang="en-US" sz="1400" u="sng" dirty="0" err="1">
                <a:cs typeface="Times New Roman" panose="02020603050405020304" pitchFamily="18" charset="0"/>
              </a:rPr>
              <a:t>Behav</a:t>
            </a:r>
            <a:r>
              <a:rPr lang="en-US" altLang="en-US" sz="1400" u="sng" dirty="0">
                <a:cs typeface="Times New Roman" panose="02020603050405020304" pitchFamily="18" charset="0"/>
              </a:rPr>
              <a:t> </a:t>
            </a:r>
            <a:r>
              <a:rPr lang="en-US" altLang="en-US" sz="1400" u="sng" dirty="0" err="1">
                <a:cs typeface="Times New Roman" panose="02020603050405020304" pitchFamily="18" charset="0"/>
              </a:rPr>
              <a:t>Nutr</a:t>
            </a:r>
            <a:r>
              <a:rPr lang="en-US" altLang="en-US" sz="1400" u="sng" dirty="0">
                <a:cs typeface="Times New Roman" panose="02020603050405020304" pitchFamily="18" charset="0"/>
              </a:rPr>
              <a:t> </a:t>
            </a:r>
            <a:r>
              <a:rPr lang="en-US" altLang="en-US" sz="1400" u="sng" dirty="0" err="1">
                <a:cs typeface="Times New Roman" panose="02020603050405020304" pitchFamily="18" charset="0"/>
              </a:rPr>
              <a:t>Phys</a:t>
            </a:r>
            <a:r>
              <a:rPr lang="en-US" altLang="en-US" sz="1400" u="sng" dirty="0">
                <a:cs typeface="Times New Roman" panose="02020603050405020304" pitchFamily="18" charset="0"/>
              </a:rPr>
              <a:t> Act </a:t>
            </a:r>
            <a:r>
              <a:rPr lang="en-US" altLang="en-US" sz="1400" dirty="0">
                <a:cs typeface="Times New Roman" panose="02020603050405020304" pitchFamily="18" charset="0"/>
              </a:rPr>
              <a:t> 1:16, 2004 (www.ijbnpa.org/content/1/1/16).</a:t>
            </a:r>
            <a:endParaRPr lang="en-US" altLang="en-US" sz="1400" dirty="0">
              <a:cs typeface="Arial" panose="020B0604020202020204" pitchFamily="34" charset="0"/>
            </a:endParaRPr>
          </a:p>
          <a:p>
            <a:pPr eaLnBrk="1" hangingPunct="1"/>
            <a:endParaRPr lang="en-US" altLang="en-US"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04192728"/>
      </p:ext>
    </p:extLst>
  </p:cSld>
  <p:clrMapOvr>
    <a:masterClrMapping/>
  </p:clrMapOvr>
  <mc:AlternateContent xmlns:mc="http://schemas.openxmlformats.org/markup-compatibility/2006" xmlns:p14="http://schemas.microsoft.com/office/powerpoint/2010/main">
    <mc:Choice Requires="p14">
      <p:transition spd="slow" p14:dur="2000" advTm="63866"/>
    </mc:Choice>
    <mc:Fallback xmlns="">
      <p:transition spd="slow" advTm="6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Footer Placeholder 2"/>
          <p:cNvSpPr>
            <a:spLocks noGrp="1"/>
          </p:cNvSpPr>
          <p:nvPr>
            <p:ph type="ftr" sz="quarter" idx="11"/>
          </p:nvPr>
        </p:nvSpPr>
        <p:spPr>
          <a:xfrm>
            <a:off x="1366221" y="6461125"/>
            <a:ext cx="7549179" cy="320675"/>
          </a:xfrm>
        </p:spPr>
        <p:txBody>
          <a:bodyPr/>
          <a:lstStyle>
            <a:lvl1pPr eaLnBrk="0" hangingPunct="0">
              <a:defRPr sz="800">
                <a:solidFill>
                  <a:schemeClr val="tx1"/>
                </a:solidFill>
                <a:latin typeface="Arial" pitchFamily="34" charset="0"/>
              </a:defRPr>
            </a:lvl1pPr>
            <a:lvl2pPr marL="742950" indent="-285750" eaLnBrk="0" hangingPunct="0">
              <a:defRPr sz="800">
                <a:solidFill>
                  <a:schemeClr val="tx1"/>
                </a:solidFill>
                <a:latin typeface="Arial" pitchFamily="34" charset="0"/>
              </a:defRPr>
            </a:lvl2pPr>
            <a:lvl3pPr marL="1143000" indent="-228600" eaLnBrk="0" hangingPunct="0">
              <a:defRPr sz="800">
                <a:solidFill>
                  <a:schemeClr val="tx1"/>
                </a:solidFill>
                <a:latin typeface="Arial" pitchFamily="34" charset="0"/>
              </a:defRPr>
            </a:lvl3pPr>
            <a:lvl4pPr marL="1600200" indent="-228600" eaLnBrk="0" hangingPunct="0">
              <a:defRPr sz="800">
                <a:solidFill>
                  <a:schemeClr val="tx1"/>
                </a:solidFill>
                <a:latin typeface="Arial" pitchFamily="34" charset="0"/>
              </a:defRPr>
            </a:lvl4pPr>
            <a:lvl5pPr marL="2057400" indent="-228600" eaLnBrk="0" hangingPunct="0">
              <a:defRPr sz="800">
                <a:solidFill>
                  <a:schemeClr val="tx1"/>
                </a:solidFill>
                <a:latin typeface="Arial" pitchFamily="34" charset="0"/>
              </a:defRPr>
            </a:lvl5pPr>
            <a:lvl6pPr marL="2514600" indent="-228600" eaLnBrk="0" fontAlgn="base" hangingPunct="0">
              <a:spcBef>
                <a:spcPct val="0"/>
              </a:spcBef>
              <a:spcAft>
                <a:spcPct val="0"/>
              </a:spcAft>
              <a:defRPr sz="800">
                <a:solidFill>
                  <a:schemeClr val="tx1"/>
                </a:solidFill>
                <a:latin typeface="Arial" pitchFamily="34" charset="0"/>
              </a:defRPr>
            </a:lvl6pPr>
            <a:lvl7pPr marL="2971800" indent="-228600" eaLnBrk="0" fontAlgn="base" hangingPunct="0">
              <a:spcBef>
                <a:spcPct val="0"/>
              </a:spcBef>
              <a:spcAft>
                <a:spcPct val="0"/>
              </a:spcAft>
              <a:defRPr sz="800">
                <a:solidFill>
                  <a:schemeClr val="tx1"/>
                </a:solidFill>
                <a:latin typeface="Arial" pitchFamily="34" charset="0"/>
              </a:defRPr>
            </a:lvl7pPr>
            <a:lvl8pPr marL="3429000" indent="-228600" eaLnBrk="0" fontAlgn="base" hangingPunct="0">
              <a:spcBef>
                <a:spcPct val="0"/>
              </a:spcBef>
              <a:spcAft>
                <a:spcPct val="0"/>
              </a:spcAft>
              <a:defRPr sz="800">
                <a:solidFill>
                  <a:schemeClr val="tx1"/>
                </a:solidFill>
                <a:latin typeface="Arial" pitchFamily="34" charset="0"/>
              </a:defRPr>
            </a:lvl8pPr>
            <a:lvl9pPr marL="3886200" indent="-228600" eaLnBrk="0" fontAlgn="base" hangingPunct="0">
              <a:spcBef>
                <a:spcPct val="0"/>
              </a:spcBef>
              <a:spcAft>
                <a:spcPct val="0"/>
              </a:spcAft>
              <a:defRPr sz="800">
                <a:solidFill>
                  <a:schemeClr val="tx1"/>
                </a:solidFill>
                <a:latin typeface="Arial" pitchFamily="34" charset="0"/>
              </a:defRPr>
            </a:lvl9pPr>
          </a:lstStyle>
          <a:p>
            <a:pPr eaLnBrk="1" hangingPunct="1">
              <a:defRPr/>
            </a:pPr>
            <a:r>
              <a:rPr lang="en-US" sz="1400" i="1" dirty="0" smtClean="0">
                <a:latin typeface="+mj-lt"/>
              </a:rPr>
              <a:t>AICR/WCRF Third Expert Report 2018;  </a:t>
            </a:r>
            <a:r>
              <a:rPr lang="en-US" sz="1400" i="1" dirty="0">
                <a:latin typeface="+mj-lt"/>
              </a:rPr>
              <a:t>Blanchard JCO 2008</a:t>
            </a:r>
            <a:endParaRPr lang="en-US" sz="1400" i="1" dirty="0" smtClean="0">
              <a:latin typeface="+mj-lt"/>
            </a:endParaRPr>
          </a:p>
        </p:txBody>
      </p:sp>
      <p:graphicFrame>
        <p:nvGraphicFramePr>
          <p:cNvPr id="8" name="Content Placeholder 4"/>
          <p:cNvGraphicFramePr>
            <a:graphicFrameLocks/>
          </p:cNvGraphicFramePr>
          <p:nvPr>
            <p:extLst>
              <p:ext uri="{D42A27DB-BD31-4B8C-83A1-F6EECF244321}">
                <p14:modId xmlns:p14="http://schemas.microsoft.com/office/powerpoint/2010/main" val="3086278846"/>
              </p:ext>
            </p:extLst>
          </p:nvPr>
        </p:nvGraphicFramePr>
        <p:xfrm>
          <a:off x="626440" y="484986"/>
          <a:ext cx="8204339" cy="5542790"/>
        </p:xfrm>
        <a:graphic>
          <a:graphicData uri="http://schemas.openxmlformats.org/drawingml/2006/table">
            <a:tbl>
              <a:tblPr firstRow="1" bandRow="1">
                <a:tableStyleId>{5C22544A-7EE6-4342-B048-85BDC9FD1C3A}</a:tableStyleId>
              </a:tblPr>
              <a:tblGrid>
                <a:gridCol w="8204339">
                  <a:extLst>
                    <a:ext uri="{9D8B030D-6E8A-4147-A177-3AD203B41FA5}">
                      <a16:colId xmlns:a16="http://schemas.microsoft.com/office/drawing/2014/main" val="2865056681"/>
                    </a:ext>
                  </a:extLst>
                </a:gridCol>
              </a:tblGrid>
              <a:tr h="833569">
                <a:tc>
                  <a:txBody>
                    <a:bodyPr/>
                    <a:lstStyle/>
                    <a:p>
                      <a:pPr algn="ct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mj-ea"/>
                          <a:cs typeface="Arial" panose="020B0604020202020204" pitchFamily="34" charset="0"/>
                        </a:rPr>
                        <a:t>AICR/WCRF Lifestyle Recommendations</a:t>
                      </a:r>
                      <a:endParaRPr lang="en-US" sz="3200" baseline="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448055"/>
                  </a:ext>
                </a:extLst>
              </a:tr>
              <a:tr h="541394">
                <a:tc>
                  <a:txBody>
                    <a:bodyPr/>
                    <a:lstStyle/>
                    <a:p>
                      <a:r>
                        <a:rPr lang="en-US" dirty="0" smtClean="0">
                          <a:latin typeface="Arial" panose="020B0604020202020204" pitchFamily="34" charset="0"/>
                          <a:cs typeface="Arial" panose="020B0604020202020204" pitchFamily="34" charset="0"/>
                        </a:rPr>
                        <a:t>Be a healthy weight (avoid weight gain in adult life)</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52698603"/>
                  </a:ext>
                </a:extLst>
              </a:tr>
              <a:tr h="541394">
                <a:tc>
                  <a:txBody>
                    <a:bodyPr/>
                    <a:lstStyle/>
                    <a:p>
                      <a:r>
                        <a:rPr lang="en-US" dirty="0" smtClean="0">
                          <a:latin typeface="Arial" panose="020B0604020202020204" pitchFamily="34" charset="0"/>
                          <a:cs typeface="Arial" panose="020B0604020202020204" pitchFamily="34" charset="0"/>
                        </a:rPr>
                        <a:t>Be physically active</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5015717"/>
                  </a:ext>
                </a:extLst>
              </a:tr>
              <a:tr h="541394">
                <a:tc>
                  <a:txBody>
                    <a:bodyPr/>
                    <a:lstStyle/>
                    <a:p>
                      <a:r>
                        <a:rPr lang="en-US" dirty="0" smtClean="0">
                          <a:latin typeface="Arial" panose="020B0604020202020204" pitchFamily="34" charset="0"/>
                          <a:cs typeface="Arial" panose="020B0604020202020204" pitchFamily="34" charset="0"/>
                        </a:rPr>
                        <a:t>Eat a diet rich in whole grains, vegetables, fruits and beans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8792283"/>
                  </a:ext>
                </a:extLst>
              </a:tr>
              <a:tr h="919463">
                <a:tc>
                  <a:txBody>
                    <a:bodyPr/>
                    <a:lstStyle/>
                    <a:p>
                      <a:r>
                        <a:rPr lang="en-US" dirty="0" smtClean="0">
                          <a:latin typeface="Arial" panose="020B0604020202020204" pitchFamily="34" charset="0"/>
                          <a:cs typeface="Arial" panose="020B0604020202020204" pitchFamily="34" charset="0"/>
                        </a:rPr>
                        <a:t>Limit consumption of “fast foods” and other processed</a:t>
                      </a:r>
                      <a:r>
                        <a:rPr lang="en-US" baseline="0" dirty="0" smtClean="0">
                          <a:latin typeface="Arial" panose="020B0604020202020204" pitchFamily="34" charset="0"/>
                          <a:cs typeface="Arial" panose="020B0604020202020204" pitchFamily="34" charset="0"/>
                        </a:rPr>
                        <a:t> foods high in fat, starches or sugars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1015235"/>
                  </a:ext>
                </a:extLst>
              </a:tr>
              <a:tr h="541394">
                <a:tc>
                  <a:txBody>
                    <a:bodyPr/>
                    <a:lstStyle/>
                    <a:p>
                      <a:r>
                        <a:rPr lang="en-US" dirty="0" smtClean="0">
                          <a:latin typeface="Arial" panose="020B0604020202020204" pitchFamily="34" charset="0"/>
                          <a:cs typeface="Arial" panose="020B0604020202020204" pitchFamily="34" charset="0"/>
                        </a:rPr>
                        <a:t>Limit consumption of red and processed meat (12-18 </a:t>
                      </a:r>
                      <a:r>
                        <a:rPr lang="en-US" dirty="0" err="1" smtClean="0">
                          <a:latin typeface="Arial" panose="020B0604020202020204" pitchFamily="34" charset="0"/>
                          <a:cs typeface="Arial" panose="020B0604020202020204" pitchFamily="34" charset="0"/>
                        </a:rPr>
                        <a:t>oz</a:t>
                      </a:r>
                      <a:r>
                        <a:rPr lang="en-US" dirty="0" smtClean="0">
                          <a:latin typeface="Arial" panose="020B0604020202020204" pitchFamily="34" charset="0"/>
                          <a:cs typeface="Arial" panose="020B0604020202020204" pitchFamily="34" charset="0"/>
                        </a:rPr>
                        <a:t>/week)</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28134097"/>
                  </a:ext>
                </a:extLst>
              </a:tr>
              <a:tr h="541394">
                <a:tc>
                  <a:txBody>
                    <a:bodyPr/>
                    <a:lstStyle/>
                    <a:p>
                      <a:r>
                        <a:rPr lang="en-US" dirty="0" smtClean="0">
                          <a:latin typeface="Arial" panose="020B0604020202020204" pitchFamily="34" charset="0"/>
                          <a:cs typeface="Arial" panose="020B0604020202020204" pitchFamily="34" charset="0"/>
                        </a:rPr>
                        <a:t>Limit consumption of sugar-sweetened drinks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8701810"/>
                  </a:ext>
                </a:extLst>
              </a:tr>
              <a:tr h="541394">
                <a:tc>
                  <a:txBody>
                    <a:bodyPr/>
                    <a:lstStyle/>
                    <a:p>
                      <a:r>
                        <a:rPr lang="en-US" dirty="0" smtClean="0">
                          <a:latin typeface="Arial" panose="020B0604020202020204" pitchFamily="34" charset="0"/>
                          <a:cs typeface="Arial" panose="020B0604020202020204" pitchFamily="34" charset="0"/>
                        </a:rPr>
                        <a:t>Limit alcohol consumption</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67626516"/>
                  </a:ext>
                </a:extLst>
              </a:tr>
              <a:tr h="541394">
                <a:tc>
                  <a:txBody>
                    <a:bodyPr/>
                    <a:lstStyle/>
                    <a:p>
                      <a:r>
                        <a:rPr lang="en-US" dirty="0" smtClean="0">
                          <a:latin typeface="Arial" panose="020B0604020202020204" pitchFamily="34" charset="0"/>
                          <a:cs typeface="Arial" panose="020B0604020202020204" pitchFamily="34" charset="0"/>
                        </a:rPr>
                        <a:t>Do not use supplements to cancer prevention</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91988580"/>
                  </a:ext>
                </a:extLst>
              </a:tr>
            </a:tbl>
          </a:graphicData>
        </a:graphic>
      </p:graphicFrame>
      <p:sp>
        <p:nvSpPr>
          <p:cNvPr id="7" name="TextBox 6"/>
          <p:cNvSpPr txBox="1"/>
          <p:nvPr/>
        </p:nvSpPr>
        <p:spPr>
          <a:xfrm>
            <a:off x="7148485" y="3884639"/>
            <a:ext cx="1903703" cy="923330"/>
          </a:xfrm>
          <a:prstGeom prst="rect">
            <a:avLst/>
          </a:prstGeom>
          <a:solidFill>
            <a:srgbClr val="FFFFCC"/>
          </a:solidFill>
          <a:ln w="25400">
            <a:solidFill>
              <a:srgbClr val="FF0000"/>
            </a:solidFill>
          </a:ln>
        </p:spPr>
        <p:txBody>
          <a:bodyPr wrap="square" rtlCol="0">
            <a:spAutoFit/>
          </a:bodyPr>
          <a:lstStyle/>
          <a:p>
            <a:pPr algn="ctr"/>
            <a:r>
              <a:rPr lang="en-US" dirty="0" smtClean="0"/>
              <a:t>52-85% Older Cancer Survivors Suboptimal Diets</a:t>
            </a:r>
            <a:endParaRPr lang="en-US" dirty="0"/>
          </a:p>
        </p:txBody>
      </p:sp>
      <p:sp>
        <p:nvSpPr>
          <p:cNvPr id="6" name="TextBox 5"/>
          <p:cNvSpPr txBox="1"/>
          <p:nvPr/>
        </p:nvSpPr>
        <p:spPr>
          <a:xfrm>
            <a:off x="5880451" y="1866671"/>
            <a:ext cx="3173576" cy="646331"/>
          </a:xfrm>
          <a:prstGeom prst="rect">
            <a:avLst/>
          </a:prstGeom>
          <a:solidFill>
            <a:srgbClr val="FFFFCC"/>
          </a:solidFill>
          <a:ln w="25400">
            <a:solidFill>
              <a:srgbClr val="FF0000"/>
            </a:solidFill>
          </a:ln>
        </p:spPr>
        <p:txBody>
          <a:bodyPr wrap="square" rtlCol="0">
            <a:spAutoFit/>
          </a:bodyPr>
          <a:lstStyle/>
          <a:p>
            <a:pPr algn="ctr"/>
            <a:r>
              <a:rPr lang="en-US" dirty="0" smtClean="0"/>
              <a:t>53-70% Older Cancer Survivors Insufficiently Active</a:t>
            </a:r>
            <a:endParaRPr lang="en-US" dirty="0"/>
          </a:p>
        </p:txBody>
      </p:sp>
      <p:sp>
        <p:nvSpPr>
          <p:cNvPr id="2" name="TextBox 1"/>
          <p:cNvSpPr txBox="1"/>
          <p:nvPr/>
        </p:nvSpPr>
        <p:spPr>
          <a:xfrm>
            <a:off x="6163359" y="1161787"/>
            <a:ext cx="2892506" cy="646331"/>
          </a:xfrm>
          <a:prstGeom prst="rect">
            <a:avLst/>
          </a:prstGeom>
          <a:solidFill>
            <a:srgbClr val="FFFFCC"/>
          </a:solidFill>
          <a:ln w="25400">
            <a:solidFill>
              <a:srgbClr val="FF0000"/>
            </a:solidFill>
          </a:ln>
        </p:spPr>
        <p:txBody>
          <a:bodyPr wrap="square" rtlCol="0">
            <a:spAutoFit/>
          </a:bodyPr>
          <a:lstStyle/>
          <a:p>
            <a:pPr algn="ctr"/>
            <a:r>
              <a:rPr lang="en-US" dirty="0" smtClean="0"/>
              <a:t>Up to 71% Older Cancer Survivors Overweight/Obese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4556092"/>
      </p:ext>
    </p:extLst>
  </p:cSld>
  <p:clrMapOvr>
    <a:masterClrMapping/>
  </p:clrMapOvr>
  <p:transition spd="slow" advTm="58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0"/>
            <a:ext cx="8229600" cy="1143000"/>
          </a:xfrm>
        </p:spPr>
        <p:txBody>
          <a:bodyPr>
            <a:normAutofit/>
          </a:bodyPr>
          <a:lstStyle/>
          <a:p>
            <a:pPr algn="ctr" eaLnBrk="1" hangingPunct="1"/>
            <a:r>
              <a:rPr lang="en-US" altLang="en-US" sz="3200" dirty="0" smtClean="0">
                <a:latin typeface="Arial" panose="020B0604020202020204" pitchFamily="34" charset="0"/>
              </a:rPr>
              <a:t>Additional Justification for Lifestyle Interventions in Older Cancer Survivors </a:t>
            </a:r>
          </a:p>
        </p:txBody>
      </p:sp>
      <p:sp>
        <p:nvSpPr>
          <p:cNvPr id="20483" name="Rectangle 3"/>
          <p:cNvSpPr>
            <a:spLocks noGrp="1" noChangeArrowheads="1"/>
          </p:cNvSpPr>
          <p:nvPr>
            <p:ph type="body" idx="1"/>
          </p:nvPr>
        </p:nvSpPr>
        <p:spPr>
          <a:xfrm>
            <a:off x="457200" y="1371600"/>
            <a:ext cx="8153400" cy="5105400"/>
          </a:xfrm>
        </p:spPr>
        <p:txBody>
          <a:bodyPr>
            <a:normAutofit/>
          </a:bodyPr>
          <a:lstStyle/>
          <a:p>
            <a:pPr>
              <a:defRPr/>
            </a:pPr>
            <a:r>
              <a:rPr lang="en-US" altLang="en-US" sz="2000" dirty="0" smtClean="0">
                <a:latin typeface="Arial" panose="020B0604020202020204" pitchFamily="34" charset="0"/>
                <a:cs typeface="Arial" panose="020B0604020202020204" pitchFamily="34" charset="0"/>
              </a:rPr>
              <a:t>11.1% of older adults </a:t>
            </a:r>
            <a:r>
              <a:rPr lang="en-US" sz="2000" dirty="0" smtClean="0">
                <a:latin typeface="Arial" panose="020B0604020202020204" pitchFamily="34" charset="0"/>
                <a:cs typeface="Arial" panose="020B0604020202020204" pitchFamily="34" charset="0"/>
              </a:rPr>
              <a:t>(n = 15,425) </a:t>
            </a:r>
            <a:r>
              <a:rPr lang="en-US" altLang="en-US" sz="2000" dirty="0" smtClean="0">
                <a:latin typeface="Arial" panose="020B0604020202020204" pitchFamily="34" charset="0"/>
                <a:cs typeface="Arial" panose="020B0604020202020204" pitchFamily="34" charset="0"/>
              </a:rPr>
              <a:t>adhere to US guidelines for alcohol, tobacco, dietary fat and fruits &amp; vegetables (F&amp;V), and exercise.  Most common lifestyle pattern among elderly is adherence to alcohol &amp; tobacco guidelines, but not those for F&amp;V, dietary fat, and exercise.                                            </a:t>
            </a:r>
            <a:r>
              <a:rPr lang="en-US" altLang="en-US" sz="2000" baseline="-25000" dirty="0" err="1" smtClean="0">
                <a:latin typeface="Arial" panose="020B0604020202020204" pitchFamily="34" charset="0"/>
                <a:cs typeface="Arial" panose="020B0604020202020204" pitchFamily="34" charset="0"/>
              </a:rPr>
              <a:t>Berrigan</a:t>
            </a:r>
            <a:r>
              <a:rPr lang="en-US" altLang="en-US" sz="2000" baseline="-25000" dirty="0" smtClean="0">
                <a:latin typeface="Arial" panose="020B0604020202020204" pitchFamily="34" charset="0"/>
                <a:cs typeface="Arial" panose="020B0604020202020204" pitchFamily="34" charset="0"/>
              </a:rPr>
              <a:t> et al. </a:t>
            </a:r>
            <a:r>
              <a:rPr lang="en-US" altLang="en-US" sz="2000" baseline="-25000" dirty="0" err="1" smtClean="0">
                <a:latin typeface="Arial" panose="020B0604020202020204" pitchFamily="34" charset="0"/>
                <a:cs typeface="Arial" panose="020B0604020202020204" pitchFamily="34" charset="0"/>
              </a:rPr>
              <a:t>Prev</a:t>
            </a:r>
            <a:r>
              <a:rPr lang="en-US" altLang="en-US" sz="2000" baseline="-25000" dirty="0" smtClean="0">
                <a:latin typeface="Arial" panose="020B0604020202020204" pitchFamily="34" charset="0"/>
                <a:cs typeface="Arial" panose="020B0604020202020204" pitchFamily="34" charset="0"/>
              </a:rPr>
              <a:t> Med 36:615,2003</a:t>
            </a:r>
          </a:p>
          <a:p>
            <a:pPr marL="0" indent="0">
              <a:buFontTx/>
              <a:buNone/>
              <a:defRPr/>
            </a:pPr>
            <a:endParaRPr lang="en-US" sz="900" baseline="-25000" dirty="0">
              <a:latin typeface="Arial" panose="020B0604020202020204" pitchFamily="34" charset="0"/>
              <a:cs typeface="Arial" panose="020B0604020202020204" pitchFamily="34" charset="0"/>
            </a:endParaRPr>
          </a:p>
          <a:p>
            <a:pPr>
              <a:defRPr/>
            </a:pPr>
            <a:r>
              <a:rPr lang="en-US" altLang="en-US" sz="2000" dirty="0" smtClean="0">
                <a:latin typeface="Arial" panose="020B0604020202020204" pitchFamily="34" charset="0"/>
                <a:cs typeface="Arial" panose="020B0604020202020204" pitchFamily="34" charset="0"/>
              </a:rPr>
              <a:t>In 753 older breast, prostate &amp; CRC survivors, diet quality associated with ↑Physical </a:t>
            </a:r>
            <a:r>
              <a:rPr lang="en-US" altLang="en-US" sz="2000" dirty="0" err="1" smtClean="0">
                <a:latin typeface="Arial" panose="020B0604020202020204" pitchFamily="34" charset="0"/>
                <a:cs typeface="Arial" panose="020B0604020202020204" pitchFamily="34" charset="0"/>
              </a:rPr>
              <a:t>QoL</a:t>
            </a:r>
            <a:r>
              <a:rPr lang="en-US" altLang="en-US" sz="2000" dirty="0" smtClean="0">
                <a:latin typeface="Arial" panose="020B0604020202020204" pitchFamily="34" charset="0"/>
                <a:cs typeface="Arial" panose="020B0604020202020204" pitchFamily="34" charset="0"/>
              </a:rPr>
              <a:t> &amp; higher BMI associated with </a:t>
            </a:r>
            <a:r>
              <a:rPr lang="en-US" altLang="en-US" sz="2000" dirty="0">
                <a:latin typeface="Arial" panose="020B0604020202020204" pitchFamily="34" charset="0"/>
                <a:cs typeface="Arial" panose="020B0604020202020204" pitchFamily="34" charset="0"/>
              </a:rPr>
              <a:t>↓</a:t>
            </a:r>
            <a:r>
              <a:rPr lang="en-US" altLang="en-US" sz="2000" dirty="0" smtClean="0">
                <a:latin typeface="Arial" panose="020B0604020202020204" pitchFamily="34" charset="0"/>
                <a:cs typeface="Arial" panose="020B0604020202020204" pitchFamily="34" charset="0"/>
              </a:rPr>
              <a:t> </a:t>
            </a:r>
            <a:r>
              <a:rPr lang="en-US" altLang="en-US" sz="2000" dirty="0" err="1" smtClean="0">
                <a:latin typeface="Arial" panose="020B0604020202020204" pitchFamily="34" charset="0"/>
                <a:cs typeface="Arial" panose="020B0604020202020204" pitchFamily="34" charset="0"/>
              </a:rPr>
              <a:t>QoL</a:t>
            </a:r>
            <a:r>
              <a:rPr lang="en-US" altLang="en-US" sz="2000" dirty="0" smtClean="0">
                <a:latin typeface="Arial" panose="020B0604020202020204" pitchFamily="34" charset="0"/>
                <a:cs typeface="Arial" panose="020B0604020202020204" pitchFamily="34" charset="0"/>
              </a:rPr>
              <a:t> </a:t>
            </a:r>
            <a:r>
              <a:rPr lang="en-US" sz="1800" baseline="-25000" dirty="0">
                <a:latin typeface="Arial" panose="020B0604020202020204" pitchFamily="34" charset="0"/>
                <a:cs typeface="Arial" panose="020B0604020202020204" pitchFamily="34" charset="0"/>
              </a:rPr>
              <a:t>Mosher </a:t>
            </a:r>
            <a:r>
              <a:rPr lang="en-US" sz="1800" baseline="-25000" dirty="0" smtClean="0">
                <a:latin typeface="Arial" panose="020B0604020202020204" pitchFamily="34" charset="0"/>
                <a:cs typeface="Arial" panose="020B0604020202020204" pitchFamily="34" charset="0"/>
              </a:rPr>
              <a:t>et al. Cancer. 115:4001, 2009.</a:t>
            </a:r>
          </a:p>
          <a:p>
            <a:pPr marL="0" indent="0">
              <a:buFontTx/>
              <a:buNone/>
              <a:defRPr/>
            </a:pPr>
            <a:endParaRPr lang="en-US" altLang="en-US" sz="900" baseline="-25000" dirty="0" smtClean="0">
              <a:latin typeface="Arial" panose="020B0604020202020204" pitchFamily="34" charset="0"/>
              <a:cs typeface="Arial" panose="020B0604020202020204" pitchFamily="34" charset="0"/>
            </a:endParaRPr>
          </a:p>
          <a:p>
            <a:pPr>
              <a:defRPr/>
            </a:pPr>
            <a:r>
              <a:rPr lang="en-US" altLang="en-US" sz="2000" dirty="0" smtClean="0">
                <a:latin typeface="Arial" panose="020B0604020202020204" pitchFamily="34" charset="0"/>
                <a:cs typeface="Arial" panose="020B0604020202020204" pitchFamily="34" charset="0"/>
              </a:rPr>
              <a:t>Older female survivors (n=2,017) who practice 6-8 vs 0-4 WCRF/</a:t>
            </a:r>
          </a:p>
          <a:p>
            <a:pPr marL="0" indent="0">
              <a:buFontTx/>
              <a:buNone/>
              <a:defRPr/>
            </a:pPr>
            <a:r>
              <a:rPr lang="en-US" altLang="en-US" sz="2000" dirty="0" smtClean="0">
                <a:latin typeface="Arial" panose="020B0604020202020204" pitchFamily="34" charset="0"/>
                <a:cs typeface="Arial" panose="020B0604020202020204" pitchFamily="34" charset="0"/>
              </a:rPr>
              <a:t>      AICR Recommendations have 33% lower all cause mortality</a:t>
            </a:r>
          </a:p>
          <a:p>
            <a:pPr marL="0" indent="0">
              <a:buFontTx/>
              <a:buNone/>
              <a:defRPr/>
            </a:pPr>
            <a:r>
              <a:rPr lang="en-US" sz="2000" baseline="-25000" dirty="0">
                <a:latin typeface="Arial" panose="020B0604020202020204" pitchFamily="34" charset="0"/>
                <a:cs typeface="Arial" panose="020B0604020202020204" pitchFamily="34" charset="0"/>
              </a:rPr>
              <a:t> </a:t>
            </a:r>
            <a:r>
              <a:rPr lang="en-US" sz="2000" baseline="-25000" dirty="0" smtClean="0">
                <a:latin typeface="Arial" panose="020B0604020202020204" pitchFamily="34" charset="0"/>
                <a:cs typeface="Arial" panose="020B0604020202020204" pitchFamily="34" charset="0"/>
              </a:rPr>
              <a:t>        Inoue-Choi et al. CEBP 22:792, 2013</a:t>
            </a:r>
          </a:p>
          <a:p>
            <a:pPr marL="0" indent="0">
              <a:buFontTx/>
              <a:buNone/>
              <a:defRPr/>
            </a:pPr>
            <a:endParaRPr lang="en-US" sz="2000" baseline="-25000" dirty="0" smtClean="0">
              <a:latin typeface="Arial" panose="020B0604020202020204" pitchFamily="34" charset="0"/>
              <a:cs typeface="Arial" panose="020B0604020202020204" pitchFamily="34" charset="0"/>
            </a:endParaRPr>
          </a:p>
          <a:p>
            <a:pPr marL="0" indent="0">
              <a:buFontTx/>
              <a:buNone/>
              <a:defRPr/>
            </a:pPr>
            <a:endParaRPr lang="en-US" sz="900" baseline="-25000" dirty="0">
              <a:latin typeface="Arial" panose="020B0604020202020204" pitchFamily="34" charset="0"/>
              <a:cs typeface="Arial" panose="020B0604020202020204" pitchFamily="34" charset="0"/>
            </a:endParaRPr>
          </a:p>
        </p:txBody>
      </p:sp>
      <p:pic>
        <p:nvPicPr>
          <p:cNvPr id="23556" name="Picture 2" descr="C:\Users\demark\AppData\Local\Microsoft\Windows\Temporary Internet Files\Content.IE5\2VAN3OWQ\targe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510" y="5103590"/>
            <a:ext cx="1112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49907432"/>
      </p:ext>
    </p:extLst>
  </p:cSld>
  <p:clrMapOvr>
    <a:masterClrMapping/>
  </p:clrMapOvr>
  <mc:AlternateContent xmlns:mc="http://schemas.openxmlformats.org/markup-compatibility/2006" xmlns:p14="http://schemas.microsoft.com/office/powerpoint/2010/main">
    <mc:Choice Requires="p14">
      <p:transition spd="slow" p14:dur="2000" advTm="55796"/>
    </mc:Choice>
    <mc:Fallback xmlns="">
      <p:transition spd="slow" advTm="5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B28639203874DACB412C98052FDD1" ma:contentTypeVersion="15" ma:contentTypeDescription="Create a new document." ma:contentTypeScope="" ma:versionID="42fc89268d3cefff9713b897f50f5ba1">
  <xsd:schema xmlns:xsd="http://www.w3.org/2001/XMLSchema" xmlns:xs="http://www.w3.org/2001/XMLSchema" xmlns:p="http://schemas.microsoft.com/office/2006/metadata/properties" xmlns:ns1="http://schemas.microsoft.com/sharepoint/v3" xmlns:ns3="274e30aa-38b5-4b29-9f41-cdfcc30cdd15" xmlns:ns4="a22316f9-d004-4442-ad41-b586e5f23c74" targetNamespace="http://schemas.microsoft.com/office/2006/metadata/properties" ma:root="true" ma:fieldsID="31fb89e6fc185c674fbb9d1ea1d03aab" ns1:_="" ns3:_="" ns4:_="">
    <xsd:import namespace="http://schemas.microsoft.com/sharepoint/v3"/>
    <xsd:import namespace="274e30aa-38b5-4b29-9f41-cdfcc30cdd15"/>
    <xsd:import namespace="a22316f9-d004-4442-ad41-b586e5f23c7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1:_ip_UnifiedCompliancePolicyProperties" minOccurs="0"/>
                <xsd:element ref="ns1:_ip_UnifiedCompliancePolicyUIAc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4e30aa-38b5-4b29-9f41-cdfcc30cdd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2316f9-d004-4442-ad41-b586e5f23c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4CE90A0-2C30-4A6C-836B-B8E179001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4e30aa-38b5-4b29-9f41-cdfcc30cdd15"/>
    <ds:schemaRef ds:uri="a22316f9-d004-4442-ad41-b586e5f23c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E206B9-114E-450F-8525-FEDC4C35E315}">
  <ds:schemaRefs>
    <ds:schemaRef ds:uri="http://schemas.microsoft.com/sharepoint/v3/contenttype/forms"/>
  </ds:schemaRefs>
</ds:datastoreItem>
</file>

<file path=customXml/itemProps3.xml><?xml version="1.0" encoding="utf-8"?>
<ds:datastoreItem xmlns:ds="http://schemas.openxmlformats.org/officeDocument/2006/customXml" ds:itemID="{DC489CB6-C8C3-45EC-9F7F-053F8AA9E652}">
  <ds:schemaRefs>
    <ds:schemaRef ds:uri="274e30aa-38b5-4b29-9f41-cdfcc30cdd15"/>
    <ds:schemaRef ds:uri="http://purl.org/dc/elements/1.1/"/>
    <ds:schemaRef ds:uri="http://schemas.microsoft.com/office/2006/metadata/properties"/>
    <ds:schemaRef ds:uri="http://schemas.microsoft.com/sharepoint/v3"/>
    <ds:schemaRef ds:uri="http://purl.org/dc/terms/"/>
    <ds:schemaRef ds:uri="a22316f9-d004-4442-ad41-b586e5f23c74"/>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5824</TotalTime>
  <Words>2058</Words>
  <Application>Microsoft Office PowerPoint</Application>
  <PresentationFormat>On-screen Show (4:3)</PresentationFormat>
  <Paragraphs>312</Paragraphs>
  <Slides>22</Slides>
  <Notes>9</Notes>
  <HiddenSlides>0</HiddenSlides>
  <MMClips>22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MS PGothic</vt:lpstr>
      <vt:lpstr>Arial</vt:lpstr>
      <vt:lpstr>Calibri</vt:lpstr>
      <vt:lpstr>Calibri Light</vt:lpstr>
      <vt:lpstr>Microsoft Sans Serif</vt:lpstr>
      <vt:lpstr>msgothic</vt:lpstr>
      <vt:lpstr>Symbol</vt:lpstr>
      <vt:lpstr>Tahoma</vt:lpstr>
      <vt:lpstr>Times New Roman</vt:lpstr>
      <vt:lpstr>Office Theme</vt:lpstr>
      <vt:lpstr>Chart</vt:lpstr>
      <vt:lpstr>Older Adults, Cancer  and Energetics</vt:lpstr>
      <vt:lpstr>What is the median age of a cancer diagnosis?</vt:lpstr>
      <vt:lpstr>Pros and Cons of Targeting Elders for Cancer Prevention and Control</vt:lpstr>
      <vt:lpstr>Studies in Animal Models in Later Life</vt:lpstr>
      <vt:lpstr>% with Limitations:  Survivors vs. General Population</vt:lpstr>
      <vt:lpstr>PowerPoint Presentation</vt:lpstr>
      <vt:lpstr>Estimated associations between health behaviors &amp; physical function (n=688)</vt:lpstr>
      <vt:lpstr>PowerPoint Presentation</vt:lpstr>
      <vt:lpstr>Additional Justification for Lifestyle Interventions in Older Cancer Survivors </vt:lpstr>
      <vt:lpstr>PowerPoint Presentation</vt:lpstr>
      <vt:lpstr>Effect of Weight Change on Physical Function in Women Age 65+</vt:lpstr>
      <vt:lpstr>Adherence to </vt:lpstr>
      <vt:lpstr>Considerations in Delivering Diet and Physical Activity Programs to Older Cancer Survivors</vt:lpstr>
      <vt:lpstr>RENEW (R01-CA106919) (Reach-out to ENhancE Wellness in Older Survivors)</vt:lpstr>
      <vt:lpstr>PowerPoint Presentation</vt:lpstr>
      <vt:lpstr>Study Schema</vt:lpstr>
      <vt:lpstr>PowerPoint Presentation</vt:lpstr>
      <vt:lpstr>PowerPoint Presentation</vt:lpstr>
      <vt:lpstr>PowerPoint Presentation</vt:lpstr>
      <vt:lpstr>PowerPoint Presentation</vt:lpstr>
      <vt:lpstr>Conclusions</vt:lpstr>
      <vt:lpstr>Acknowledgements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Accelerated Aging, Functional Limitations, and Comorbidities across the Lifespan from Pediatric to Older Cancer Survivors</dc:title>
  <dc:creator>Demark-Wahnefried, Wendy</dc:creator>
  <cp:lastModifiedBy>Demark-Wahnefried, Wendy</cp:lastModifiedBy>
  <cp:revision>113</cp:revision>
  <dcterms:created xsi:type="dcterms:W3CDTF">2017-02-08T21:31:05Z</dcterms:created>
  <dcterms:modified xsi:type="dcterms:W3CDTF">2020-05-26T21:46:08Z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0x0101003D2B28639203874DACB412C98052FDD1</vt:lpwstr>
  </property>
</Properties>
</file>